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63" r:id="rId3"/>
    <p:sldId id="278" r:id="rId4"/>
    <p:sldId id="264" r:id="rId5"/>
    <p:sldId id="351" r:id="rId6"/>
    <p:sldId id="352" r:id="rId7"/>
    <p:sldId id="353" r:id="rId8"/>
    <p:sldId id="354" r:id="rId9"/>
    <p:sldId id="356" r:id="rId10"/>
    <p:sldId id="357" r:id="rId11"/>
    <p:sldId id="355" r:id="rId12"/>
    <p:sldId id="368" r:id="rId13"/>
    <p:sldId id="367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4472C4"/>
    <a:srgbClr val="70AD47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63B2E8-FBDF-4E2F-AEEE-28CEEAAA31FC}" v="333" dt="2024-03-24T02:00:46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432CABC6-FA26-4C89-A87B-9111C9436C3B}"/>
    <pc:docChg chg="delSld">
      <pc:chgData name="Teuku Raja Irfan Radarma" userId="cf428174-95ba-4576-8554-3a3b8ffa52b7" providerId="ADAL" clId="{432CABC6-FA26-4C89-A87B-9111C9436C3B}" dt="2024-03-24T04:16:28.107" v="0" actId="47"/>
      <pc:docMkLst>
        <pc:docMk/>
      </pc:docMkLst>
      <pc:sldChg chg="del">
        <pc:chgData name="Teuku Raja Irfan Radarma" userId="cf428174-95ba-4576-8554-3a3b8ffa52b7" providerId="ADAL" clId="{432CABC6-FA26-4C89-A87B-9111C9436C3B}" dt="2024-03-24T04:16:28.107" v="0" actId="47"/>
        <pc:sldMkLst>
          <pc:docMk/>
          <pc:sldMk cId="3840300094" sldId="3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DEF51F-342A-480A-A1D2-517C211A2A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686FA3-6B58-4655-BE54-0FD265504955}">
      <dgm:prSet phldrT="[Text]" custT="1"/>
      <dgm:spPr/>
      <dgm:t>
        <a:bodyPr/>
        <a:lstStyle/>
        <a:p>
          <a:r>
            <a:rPr lang="en-US" sz="3200" dirty="0"/>
            <a:t>Field Interrogation</a:t>
          </a:r>
        </a:p>
      </dgm:t>
    </dgm:pt>
    <dgm:pt modelId="{49A71F27-92D6-496F-B230-8B7C838FCF5F}" type="parTrans" cxnId="{0D9BDC1D-1341-4817-A4D1-5A8128F260B7}">
      <dgm:prSet/>
      <dgm:spPr/>
      <dgm:t>
        <a:bodyPr/>
        <a:lstStyle/>
        <a:p>
          <a:endParaRPr lang="en-US" sz="1400"/>
        </a:p>
      </dgm:t>
    </dgm:pt>
    <dgm:pt modelId="{A8E83A29-A2EB-4BA2-85F1-01B550905960}" type="sibTrans" cxnId="{0D9BDC1D-1341-4817-A4D1-5A8128F260B7}">
      <dgm:prSet/>
      <dgm:spPr/>
      <dgm:t>
        <a:bodyPr/>
        <a:lstStyle/>
        <a:p>
          <a:endParaRPr lang="en-US" sz="1400"/>
        </a:p>
      </dgm:t>
    </dgm:pt>
    <dgm:pt modelId="{89FDDFEC-DFAB-4AAF-9ECA-CF81D8FEC5D6}">
      <dgm:prSet phldrT="[Text]" custT="1"/>
      <dgm:spPr/>
      <dgm:t>
        <a:bodyPr/>
        <a:lstStyle/>
        <a:p>
          <a:r>
            <a:rPr lang="en-US" sz="2400" dirty="0"/>
            <a:t>Check Digit</a:t>
          </a:r>
        </a:p>
      </dgm:t>
    </dgm:pt>
    <dgm:pt modelId="{B84B5E27-0900-4EA6-B2FA-5D6C5553EA8B}" type="parTrans" cxnId="{DF3033F0-8EDF-4ABE-8585-49508A5C2B6C}">
      <dgm:prSet/>
      <dgm:spPr/>
      <dgm:t>
        <a:bodyPr/>
        <a:lstStyle/>
        <a:p>
          <a:endParaRPr lang="en-US" sz="1400"/>
        </a:p>
      </dgm:t>
    </dgm:pt>
    <dgm:pt modelId="{1505A45F-2726-446E-B480-EFF00279A9C6}" type="sibTrans" cxnId="{DF3033F0-8EDF-4ABE-8585-49508A5C2B6C}">
      <dgm:prSet/>
      <dgm:spPr/>
      <dgm:t>
        <a:bodyPr/>
        <a:lstStyle/>
        <a:p>
          <a:endParaRPr lang="en-US" sz="1400"/>
        </a:p>
      </dgm:t>
    </dgm:pt>
    <dgm:pt modelId="{34171EF6-185D-4C63-B6FF-C5373272913E}">
      <dgm:prSet phldrT="[Text]" custT="1"/>
      <dgm:spPr/>
      <dgm:t>
        <a:bodyPr/>
        <a:lstStyle/>
        <a:p>
          <a:r>
            <a:rPr lang="en-US" sz="2400" dirty="0"/>
            <a:t>Missing Data Check</a:t>
          </a:r>
        </a:p>
      </dgm:t>
    </dgm:pt>
    <dgm:pt modelId="{D31EB313-BAB5-4229-A0BC-2610E1464BD5}" type="parTrans" cxnId="{5B857A70-6BCC-4272-AE3D-BC4247A09856}">
      <dgm:prSet/>
      <dgm:spPr/>
      <dgm:t>
        <a:bodyPr/>
        <a:lstStyle/>
        <a:p>
          <a:endParaRPr lang="en-US" sz="1400"/>
        </a:p>
      </dgm:t>
    </dgm:pt>
    <dgm:pt modelId="{B9ABBB8C-9CD2-41C2-B863-1B5663C7565A}" type="sibTrans" cxnId="{5B857A70-6BCC-4272-AE3D-BC4247A09856}">
      <dgm:prSet/>
      <dgm:spPr/>
      <dgm:t>
        <a:bodyPr/>
        <a:lstStyle/>
        <a:p>
          <a:endParaRPr lang="en-US" sz="1400"/>
        </a:p>
      </dgm:t>
    </dgm:pt>
    <dgm:pt modelId="{52675493-AEB0-43A3-9EFF-29862C48F86C}">
      <dgm:prSet phldrT="[Text]" custT="1"/>
      <dgm:spPr/>
      <dgm:t>
        <a:bodyPr/>
        <a:lstStyle/>
        <a:p>
          <a:r>
            <a:rPr lang="en-US" sz="2400" dirty="0"/>
            <a:t>Numeric-Alphabet Check</a:t>
          </a:r>
        </a:p>
      </dgm:t>
    </dgm:pt>
    <dgm:pt modelId="{A7156A43-3414-4307-916B-F966C0B55664}" type="parTrans" cxnId="{1AC62CF7-CC47-42DE-9BAD-E9CD7A354D6E}">
      <dgm:prSet/>
      <dgm:spPr/>
      <dgm:t>
        <a:bodyPr/>
        <a:lstStyle/>
        <a:p>
          <a:endParaRPr lang="en-US" sz="1400"/>
        </a:p>
      </dgm:t>
    </dgm:pt>
    <dgm:pt modelId="{760ED61E-5854-4C8F-9433-F8F0AE65D6EA}" type="sibTrans" cxnId="{1AC62CF7-CC47-42DE-9BAD-E9CD7A354D6E}">
      <dgm:prSet/>
      <dgm:spPr/>
      <dgm:t>
        <a:bodyPr/>
        <a:lstStyle/>
        <a:p>
          <a:endParaRPr lang="en-US" sz="1400"/>
        </a:p>
      </dgm:t>
    </dgm:pt>
    <dgm:pt modelId="{1017EDDB-0199-426B-B95D-16D82524515C}">
      <dgm:prSet phldrT="[Text]" custT="1"/>
      <dgm:spPr/>
      <dgm:t>
        <a:bodyPr/>
        <a:lstStyle/>
        <a:p>
          <a:r>
            <a:rPr lang="en-US" sz="2400" dirty="0"/>
            <a:t>Limit Check</a:t>
          </a:r>
        </a:p>
      </dgm:t>
    </dgm:pt>
    <dgm:pt modelId="{6054E18A-ED39-452E-BB5F-54762F863B2D}" type="parTrans" cxnId="{66F53990-02BA-4812-9DD4-94C2B3B12880}">
      <dgm:prSet/>
      <dgm:spPr/>
      <dgm:t>
        <a:bodyPr/>
        <a:lstStyle/>
        <a:p>
          <a:endParaRPr lang="en-US" sz="1400"/>
        </a:p>
      </dgm:t>
    </dgm:pt>
    <dgm:pt modelId="{2BB9F32B-FD62-4C08-86C5-F87BC726B3EB}" type="sibTrans" cxnId="{66F53990-02BA-4812-9DD4-94C2B3B12880}">
      <dgm:prSet/>
      <dgm:spPr/>
      <dgm:t>
        <a:bodyPr/>
        <a:lstStyle/>
        <a:p>
          <a:endParaRPr lang="en-US" sz="1400"/>
        </a:p>
      </dgm:t>
    </dgm:pt>
    <dgm:pt modelId="{376115A7-260C-4653-B8FE-80591134D22C}">
      <dgm:prSet phldrT="[Text]" custT="1"/>
      <dgm:spPr/>
      <dgm:t>
        <a:bodyPr/>
        <a:lstStyle/>
        <a:p>
          <a:r>
            <a:rPr lang="en-US" sz="2400" dirty="0"/>
            <a:t>Range Check</a:t>
          </a:r>
        </a:p>
      </dgm:t>
    </dgm:pt>
    <dgm:pt modelId="{CB32C159-052C-4BD2-AD4B-FC8ACEFF4F98}" type="parTrans" cxnId="{D1A98E78-9FE9-4312-B373-D436ECA90B09}">
      <dgm:prSet/>
      <dgm:spPr/>
      <dgm:t>
        <a:bodyPr/>
        <a:lstStyle/>
        <a:p>
          <a:endParaRPr lang="en-US" sz="1400"/>
        </a:p>
      </dgm:t>
    </dgm:pt>
    <dgm:pt modelId="{87E969D7-1D6D-4570-A487-44FFF905797F}" type="sibTrans" cxnId="{D1A98E78-9FE9-4312-B373-D436ECA90B09}">
      <dgm:prSet/>
      <dgm:spPr/>
      <dgm:t>
        <a:bodyPr/>
        <a:lstStyle/>
        <a:p>
          <a:endParaRPr lang="en-US" sz="1400"/>
        </a:p>
      </dgm:t>
    </dgm:pt>
    <dgm:pt modelId="{CD8BE722-5B04-4A0D-8956-2976004D46DE}">
      <dgm:prSet phldrT="[Text]" custT="1"/>
      <dgm:spPr/>
      <dgm:t>
        <a:bodyPr/>
        <a:lstStyle/>
        <a:p>
          <a:r>
            <a:rPr lang="en-US" sz="2400"/>
            <a:t>Validity Check</a:t>
          </a:r>
          <a:endParaRPr lang="en-US" sz="2400" dirty="0"/>
        </a:p>
      </dgm:t>
    </dgm:pt>
    <dgm:pt modelId="{C527C833-F980-4498-B57D-8FDD61976612}" type="parTrans" cxnId="{3D3402C2-C819-42C2-9492-DC9DAC4978CF}">
      <dgm:prSet/>
      <dgm:spPr/>
      <dgm:t>
        <a:bodyPr/>
        <a:lstStyle/>
        <a:p>
          <a:endParaRPr lang="en-US" sz="1400"/>
        </a:p>
      </dgm:t>
    </dgm:pt>
    <dgm:pt modelId="{04A5B8D5-B5EA-4718-B382-DEFBC435BA46}" type="sibTrans" cxnId="{3D3402C2-C819-42C2-9492-DC9DAC4978CF}">
      <dgm:prSet/>
      <dgm:spPr/>
      <dgm:t>
        <a:bodyPr/>
        <a:lstStyle/>
        <a:p>
          <a:endParaRPr lang="en-US" sz="1400"/>
        </a:p>
      </dgm:t>
    </dgm:pt>
    <dgm:pt modelId="{F5350B91-7652-46F7-872A-86C98CAF4A21}" type="pres">
      <dgm:prSet presAssocID="{FCDEF51F-342A-480A-A1D2-517C211A2A1C}" presName="linear" presStyleCnt="0">
        <dgm:presLayoutVars>
          <dgm:animLvl val="lvl"/>
          <dgm:resizeHandles val="exact"/>
        </dgm:presLayoutVars>
      </dgm:prSet>
      <dgm:spPr/>
    </dgm:pt>
    <dgm:pt modelId="{A7A10810-D18E-4D84-A907-CA6FF6AC85D9}" type="pres">
      <dgm:prSet presAssocID="{9B686FA3-6B58-4655-BE54-0FD26550495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FA6E14C-4849-4750-9A83-4A5BF2F5FAA0}" type="pres">
      <dgm:prSet presAssocID="{9B686FA3-6B58-4655-BE54-0FD26550495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9BDC1D-1341-4817-A4D1-5A8128F260B7}" srcId="{FCDEF51F-342A-480A-A1D2-517C211A2A1C}" destId="{9B686FA3-6B58-4655-BE54-0FD265504955}" srcOrd="0" destOrd="0" parTransId="{49A71F27-92D6-496F-B230-8B7C838FCF5F}" sibTransId="{A8E83A29-A2EB-4BA2-85F1-01B550905960}"/>
    <dgm:cxn modelId="{5B857A70-6BCC-4272-AE3D-BC4247A09856}" srcId="{9B686FA3-6B58-4655-BE54-0FD265504955}" destId="{34171EF6-185D-4C63-B6FF-C5373272913E}" srcOrd="1" destOrd="0" parTransId="{D31EB313-BAB5-4229-A0BC-2610E1464BD5}" sibTransId="{B9ABBB8C-9CD2-41C2-B863-1B5663C7565A}"/>
    <dgm:cxn modelId="{D1A98E78-9FE9-4312-B373-D436ECA90B09}" srcId="{9B686FA3-6B58-4655-BE54-0FD265504955}" destId="{376115A7-260C-4653-B8FE-80591134D22C}" srcOrd="4" destOrd="0" parTransId="{CB32C159-052C-4BD2-AD4B-FC8ACEFF4F98}" sibTransId="{87E969D7-1D6D-4570-A487-44FFF905797F}"/>
    <dgm:cxn modelId="{085EA37C-4756-4B00-9278-BB57378998E1}" type="presOf" srcId="{52675493-AEB0-43A3-9EFF-29862C48F86C}" destId="{7FA6E14C-4849-4750-9A83-4A5BF2F5FAA0}" srcOrd="0" destOrd="2" presId="urn:microsoft.com/office/officeart/2005/8/layout/vList2"/>
    <dgm:cxn modelId="{3437B57C-2998-4CC4-B4FA-B0DFB339D842}" type="presOf" srcId="{34171EF6-185D-4C63-B6FF-C5373272913E}" destId="{7FA6E14C-4849-4750-9A83-4A5BF2F5FAA0}" srcOrd="0" destOrd="1" presId="urn:microsoft.com/office/officeart/2005/8/layout/vList2"/>
    <dgm:cxn modelId="{7FB4C582-CB10-4203-BEBE-4688D69C7D6D}" type="presOf" srcId="{376115A7-260C-4653-B8FE-80591134D22C}" destId="{7FA6E14C-4849-4750-9A83-4A5BF2F5FAA0}" srcOrd="0" destOrd="4" presId="urn:microsoft.com/office/officeart/2005/8/layout/vList2"/>
    <dgm:cxn modelId="{66F53990-02BA-4812-9DD4-94C2B3B12880}" srcId="{9B686FA3-6B58-4655-BE54-0FD265504955}" destId="{1017EDDB-0199-426B-B95D-16D82524515C}" srcOrd="3" destOrd="0" parTransId="{6054E18A-ED39-452E-BB5F-54762F863B2D}" sibTransId="{2BB9F32B-FD62-4C08-86C5-F87BC726B3EB}"/>
    <dgm:cxn modelId="{69D3BF9E-DE6F-4406-BF25-28A4BCD0D854}" type="presOf" srcId="{1017EDDB-0199-426B-B95D-16D82524515C}" destId="{7FA6E14C-4849-4750-9A83-4A5BF2F5FAA0}" srcOrd="0" destOrd="3" presId="urn:microsoft.com/office/officeart/2005/8/layout/vList2"/>
    <dgm:cxn modelId="{5EF166B1-1456-42D2-9F6C-A1339521598A}" type="presOf" srcId="{9B686FA3-6B58-4655-BE54-0FD265504955}" destId="{A7A10810-D18E-4D84-A907-CA6FF6AC85D9}" srcOrd="0" destOrd="0" presId="urn:microsoft.com/office/officeart/2005/8/layout/vList2"/>
    <dgm:cxn modelId="{C885EABF-BDF0-4558-8B99-E78202583D66}" type="presOf" srcId="{FCDEF51F-342A-480A-A1D2-517C211A2A1C}" destId="{F5350B91-7652-46F7-872A-86C98CAF4A21}" srcOrd="0" destOrd="0" presId="urn:microsoft.com/office/officeart/2005/8/layout/vList2"/>
    <dgm:cxn modelId="{3D3402C2-C819-42C2-9492-DC9DAC4978CF}" srcId="{9B686FA3-6B58-4655-BE54-0FD265504955}" destId="{CD8BE722-5B04-4A0D-8956-2976004D46DE}" srcOrd="5" destOrd="0" parTransId="{C527C833-F980-4498-B57D-8FDD61976612}" sibTransId="{04A5B8D5-B5EA-4718-B382-DEFBC435BA46}"/>
    <dgm:cxn modelId="{B91FB3DF-1793-4914-9486-212709EFEE22}" type="presOf" srcId="{CD8BE722-5B04-4A0D-8956-2976004D46DE}" destId="{7FA6E14C-4849-4750-9A83-4A5BF2F5FAA0}" srcOrd="0" destOrd="5" presId="urn:microsoft.com/office/officeart/2005/8/layout/vList2"/>
    <dgm:cxn modelId="{DF3033F0-8EDF-4ABE-8585-49508A5C2B6C}" srcId="{9B686FA3-6B58-4655-BE54-0FD265504955}" destId="{89FDDFEC-DFAB-4AAF-9ECA-CF81D8FEC5D6}" srcOrd="0" destOrd="0" parTransId="{B84B5E27-0900-4EA6-B2FA-5D6C5553EA8B}" sibTransId="{1505A45F-2726-446E-B480-EFF00279A9C6}"/>
    <dgm:cxn modelId="{1AC62CF7-CC47-42DE-9BAD-E9CD7A354D6E}" srcId="{9B686FA3-6B58-4655-BE54-0FD265504955}" destId="{52675493-AEB0-43A3-9EFF-29862C48F86C}" srcOrd="2" destOrd="0" parTransId="{A7156A43-3414-4307-916B-F966C0B55664}" sibTransId="{760ED61E-5854-4C8F-9433-F8F0AE65D6EA}"/>
    <dgm:cxn modelId="{FFEE64FA-6FFC-4D6C-83C7-FD36D0E2C6D4}" type="presOf" srcId="{89FDDFEC-DFAB-4AAF-9ECA-CF81D8FEC5D6}" destId="{7FA6E14C-4849-4750-9A83-4A5BF2F5FAA0}" srcOrd="0" destOrd="0" presId="urn:microsoft.com/office/officeart/2005/8/layout/vList2"/>
    <dgm:cxn modelId="{0928240E-7538-4122-9B5D-8FCBF2463326}" type="presParOf" srcId="{F5350B91-7652-46F7-872A-86C98CAF4A21}" destId="{A7A10810-D18E-4D84-A907-CA6FF6AC85D9}" srcOrd="0" destOrd="0" presId="urn:microsoft.com/office/officeart/2005/8/layout/vList2"/>
    <dgm:cxn modelId="{46C85039-20BD-4204-8B04-7773FE82409D}" type="presParOf" srcId="{F5350B91-7652-46F7-872A-86C98CAF4A21}" destId="{7FA6E14C-4849-4750-9A83-4A5BF2F5FAA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EF51F-342A-480A-A1D2-517C211A2A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ABA8B-DBD2-4C18-A6ED-7A3C5E358397}">
      <dgm:prSet phldrT="[Text]" custT="1"/>
      <dgm:spPr/>
      <dgm:t>
        <a:bodyPr/>
        <a:lstStyle/>
        <a:p>
          <a:r>
            <a:rPr lang="en-US" sz="3200" dirty="0"/>
            <a:t>Record Interrogation</a:t>
          </a:r>
        </a:p>
      </dgm:t>
    </dgm:pt>
    <dgm:pt modelId="{C5F4755B-9148-4D35-B534-A088A01E808D}" type="sibTrans" cxnId="{2B671ABC-2C1E-4C28-BA61-FAD82414D908}">
      <dgm:prSet/>
      <dgm:spPr/>
      <dgm:t>
        <a:bodyPr/>
        <a:lstStyle/>
        <a:p>
          <a:endParaRPr lang="en-US" sz="1600"/>
        </a:p>
      </dgm:t>
    </dgm:pt>
    <dgm:pt modelId="{B61EC868-3A8F-425D-9E87-4DE374F626D6}" type="parTrans" cxnId="{2B671ABC-2C1E-4C28-BA61-FAD82414D908}">
      <dgm:prSet/>
      <dgm:spPr/>
      <dgm:t>
        <a:bodyPr/>
        <a:lstStyle/>
        <a:p>
          <a:endParaRPr lang="en-US" sz="1600"/>
        </a:p>
      </dgm:t>
    </dgm:pt>
    <dgm:pt modelId="{9CFA79CE-CB3F-4D5C-9FA9-1451ACE1B62B}">
      <dgm:prSet phldrT="[Text]" custT="1"/>
      <dgm:spPr/>
      <dgm:t>
        <a:bodyPr/>
        <a:lstStyle/>
        <a:p>
          <a:r>
            <a:rPr lang="en-US" sz="2400" dirty="0"/>
            <a:t>Reasonableness Check</a:t>
          </a:r>
        </a:p>
      </dgm:t>
    </dgm:pt>
    <dgm:pt modelId="{49B764CD-C301-4B50-AD96-07E1A49E2879}" type="sibTrans" cxnId="{36949BB4-A25D-4035-AA92-A5FD75F22192}">
      <dgm:prSet/>
      <dgm:spPr/>
      <dgm:t>
        <a:bodyPr/>
        <a:lstStyle/>
        <a:p>
          <a:endParaRPr lang="en-US" sz="1600"/>
        </a:p>
      </dgm:t>
    </dgm:pt>
    <dgm:pt modelId="{0F2DBFDB-7E9B-4EC3-95F3-5F90BFD0C3A4}" type="parTrans" cxnId="{36949BB4-A25D-4035-AA92-A5FD75F22192}">
      <dgm:prSet/>
      <dgm:spPr/>
      <dgm:t>
        <a:bodyPr/>
        <a:lstStyle/>
        <a:p>
          <a:endParaRPr lang="en-US" sz="1600"/>
        </a:p>
      </dgm:t>
    </dgm:pt>
    <dgm:pt modelId="{15FAE7EE-E475-4A65-8C2A-887F57CFF738}">
      <dgm:prSet phldrT="[Text]" custT="1"/>
      <dgm:spPr/>
      <dgm:t>
        <a:bodyPr/>
        <a:lstStyle/>
        <a:p>
          <a:r>
            <a:rPr lang="en-US" sz="2400" dirty="0"/>
            <a:t>Sign Check</a:t>
          </a:r>
        </a:p>
      </dgm:t>
    </dgm:pt>
    <dgm:pt modelId="{4099CAAD-7C7F-467E-A869-CBB2F0BEB369}" type="sibTrans" cxnId="{7577561F-1FAB-4A80-8882-B219F6452EBE}">
      <dgm:prSet/>
      <dgm:spPr/>
      <dgm:t>
        <a:bodyPr/>
        <a:lstStyle/>
        <a:p>
          <a:endParaRPr lang="en-US" sz="1600"/>
        </a:p>
      </dgm:t>
    </dgm:pt>
    <dgm:pt modelId="{5EBC2111-3EA4-46AA-B6E9-961AC1482B9F}" type="parTrans" cxnId="{7577561F-1FAB-4A80-8882-B219F6452EBE}">
      <dgm:prSet/>
      <dgm:spPr/>
      <dgm:t>
        <a:bodyPr/>
        <a:lstStyle/>
        <a:p>
          <a:endParaRPr lang="en-US" sz="1600"/>
        </a:p>
      </dgm:t>
    </dgm:pt>
    <dgm:pt modelId="{8DB2EFF0-5341-455F-B8C9-335C1F9C00D5}">
      <dgm:prSet phldrT="[Text]" custT="1"/>
      <dgm:spPr/>
      <dgm:t>
        <a:bodyPr/>
        <a:lstStyle/>
        <a:p>
          <a:r>
            <a:rPr lang="en-US" sz="2400" dirty="0"/>
            <a:t>Sequence Check</a:t>
          </a:r>
        </a:p>
      </dgm:t>
    </dgm:pt>
    <dgm:pt modelId="{CD09331E-2895-42E9-BC6B-237F658FD102}" type="sibTrans" cxnId="{82BB4DB3-53B2-4431-A66E-2AFF176A07D0}">
      <dgm:prSet/>
      <dgm:spPr/>
      <dgm:t>
        <a:bodyPr/>
        <a:lstStyle/>
        <a:p>
          <a:endParaRPr lang="en-US" sz="1600"/>
        </a:p>
      </dgm:t>
    </dgm:pt>
    <dgm:pt modelId="{D2F6922B-7E81-41C8-B950-FCEBFB161748}" type="parTrans" cxnId="{82BB4DB3-53B2-4431-A66E-2AFF176A07D0}">
      <dgm:prSet/>
      <dgm:spPr/>
      <dgm:t>
        <a:bodyPr/>
        <a:lstStyle/>
        <a:p>
          <a:endParaRPr lang="en-US" sz="1600"/>
        </a:p>
      </dgm:t>
    </dgm:pt>
    <dgm:pt modelId="{68C174CE-6270-49C0-B929-5CC55EC638BF}">
      <dgm:prSet phldrT="[Text]" custT="1"/>
      <dgm:spPr/>
      <dgm:t>
        <a:bodyPr/>
        <a:lstStyle/>
        <a:p>
          <a:r>
            <a:rPr lang="en-US" sz="3200" dirty="0"/>
            <a:t>File Interrogation</a:t>
          </a:r>
        </a:p>
      </dgm:t>
    </dgm:pt>
    <dgm:pt modelId="{FDD33BE5-D82A-4857-A8AF-57AE25F5863A}" type="sibTrans" cxnId="{0788A6B5-D460-4FE9-9C47-D79C92560E47}">
      <dgm:prSet/>
      <dgm:spPr/>
      <dgm:t>
        <a:bodyPr/>
        <a:lstStyle/>
        <a:p>
          <a:endParaRPr lang="en-US" sz="1600"/>
        </a:p>
      </dgm:t>
    </dgm:pt>
    <dgm:pt modelId="{3E38B7C7-C8B9-43BA-8062-DF9BB84F6B39}" type="parTrans" cxnId="{0788A6B5-D460-4FE9-9C47-D79C92560E47}">
      <dgm:prSet/>
      <dgm:spPr/>
      <dgm:t>
        <a:bodyPr/>
        <a:lstStyle/>
        <a:p>
          <a:endParaRPr lang="en-US" sz="1600"/>
        </a:p>
      </dgm:t>
    </dgm:pt>
    <dgm:pt modelId="{7AB4AAC7-DB19-4C77-8745-579313B20F16}">
      <dgm:prSet phldrT="[Text]" custT="1"/>
      <dgm:spPr/>
      <dgm:t>
        <a:bodyPr/>
        <a:lstStyle/>
        <a:p>
          <a:r>
            <a:rPr lang="en-US" sz="2400" dirty="0"/>
            <a:t>Internal and external label check</a:t>
          </a:r>
        </a:p>
      </dgm:t>
    </dgm:pt>
    <dgm:pt modelId="{49FD81F1-84F1-4A49-A35F-2EA6B13A8AD5}" type="sibTrans" cxnId="{800F96F6-32B6-4E99-BC82-7B0B47F8ABD9}">
      <dgm:prSet/>
      <dgm:spPr/>
      <dgm:t>
        <a:bodyPr/>
        <a:lstStyle/>
        <a:p>
          <a:endParaRPr lang="en-US" sz="1600"/>
        </a:p>
      </dgm:t>
    </dgm:pt>
    <dgm:pt modelId="{4C3F2078-5AB8-4BF5-B4F2-2BE60E795CAC}" type="parTrans" cxnId="{800F96F6-32B6-4E99-BC82-7B0B47F8ABD9}">
      <dgm:prSet/>
      <dgm:spPr/>
      <dgm:t>
        <a:bodyPr/>
        <a:lstStyle/>
        <a:p>
          <a:endParaRPr lang="en-US" sz="1600"/>
        </a:p>
      </dgm:t>
    </dgm:pt>
    <dgm:pt modelId="{19F10EA2-CAB6-4F56-B317-133B1528E76E}">
      <dgm:prSet phldrT="[Text]" custT="1"/>
      <dgm:spPr/>
      <dgm:t>
        <a:bodyPr/>
        <a:lstStyle/>
        <a:p>
          <a:r>
            <a:rPr lang="en-US" sz="2400" dirty="0"/>
            <a:t>Version check</a:t>
          </a:r>
        </a:p>
      </dgm:t>
    </dgm:pt>
    <dgm:pt modelId="{D8774B5C-6734-4BA5-86E8-AE530A976859}" type="sibTrans" cxnId="{10277570-AA21-4442-8903-21FD1A0CBAFD}">
      <dgm:prSet/>
      <dgm:spPr/>
      <dgm:t>
        <a:bodyPr/>
        <a:lstStyle/>
        <a:p>
          <a:endParaRPr lang="en-US" sz="1600"/>
        </a:p>
      </dgm:t>
    </dgm:pt>
    <dgm:pt modelId="{946C5844-5C38-4CE7-840A-8CB0E3D8E93E}" type="parTrans" cxnId="{10277570-AA21-4442-8903-21FD1A0CBAFD}">
      <dgm:prSet/>
      <dgm:spPr/>
      <dgm:t>
        <a:bodyPr/>
        <a:lstStyle/>
        <a:p>
          <a:endParaRPr lang="en-US" sz="1600"/>
        </a:p>
      </dgm:t>
    </dgm:pt>
    <dgm:pt modelId="{F5350B91-7652-46F7-872A-86C98CAF4A21}" type="pres">
      <dgm:prSet presAssocID="{FCDEF51F-342A-480A-A1D2-517C211A2A1C}" presName="linear" presStyleCnt="0">
        <dgm:presLayoutVars>
          <dgm:animLvl val="lvl"/>
          <dgm:resizeHandles val="exact"/>
        </dgm:presLayoutVars>
      </dgm:prSet>
      <dgm:spPr/>
    </dgm:pt>
    <dgm:pt modelId="{89F53972-0740-4B2F-B9BA-500BD1EE0826}" type="pres">
      <dgm:prSet presAssocID="{E69ABA8B-DBD2-4C18-A6ED-7A3C5E3583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1D92CA0-B88D-4B69-9A4C-1DB47115E9A3}" type="pres">
      <dgm:prSet presAssocID="{E69ABA8B-DBD2-4C18-A6ED-7A3C5E358397}" presName="childText" presStyleLbl="revTx" presStyleIdx="0" presStyleCnt="2">
        <dgm:presLayoutVars>
          <dgm:bulletEnabled val="1"/>
        </dgm:presLayoutVars>
      </dgm:prSet>
      <dgm:spPr/>
    </dgm:pt>
    <dgm:pt modelId="{61239A0C-5E09-4036-A1E4-0D53F68D0FCA}" type="pres">
      <dgm:prSet presAssocID="{68C174CE-6270-49C0-B929-5CC55EC638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651A00-6A47-41BC-AFD4-CC4771B14B0E}" type="pres">
      <dgm:prSet presAssocID="{68C174CE-6270-49C0-B929-5CC55EC638B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577561F-1FAB-4A80-8882-B219F6452EBE}" srcId="{E69ABA8B-DBD2-4C18-A6ED-7A3C5E358397}" destId="{15FAE7EE-E475-4A65-8C2A-887F57CFF738}" srcOrd="1" destOrd="0" parTransId="{5EBC2111-3EA4-46AA-B6E9-961AC1482B9F}" sibTransId="{4099CAAD-7C7F-467E-A869-CBB2F0BEB369}"/>
    <dgm:cxn modelId="{1174523B-4D27-4748-9BD6-634F39F9532F}" type="presOf" srcId="{8DB2EFF0-5341-455F-B8C9-335C1F9C00D5}" destId="{A1D92CA0-B88D-4B69-9A4C-1DB47115E9A3}" srcOrd="0" destOrd="2" presId="urn:microsoft.com/office/officeart/2005/8/layout/vList2"/>
    <dgm:cxn modelId="{578E183C-78E9-488A-AC5D-CCD72E9E82B1}" type="presOf" srcId="{9CFA79CE-CB3F-4D5C-9FA9-1451ACE1B62B}" destId="{A1D92CA0-B88D-4B69-9A4C-1DB47115E9A3}" srcOrd="0" destOrd="0" presId="urn:microsoft.com/office/officeart/2005/8/layout/vList2"/>
    <dgm:cxn modelId="{10277570-AA21-4442-8903-21FD1A0CBAFD}" srcId="{68C174CE-6270-49C0-B929-5CC55EC638BF}" destId="{19F10EA2-CAB6-4F56-B317-133B1528E76E}" srcOrd="1" destOrd="0" parTransId="{946C5844-5C38-4CE7-840A-8CB0E3D8E93E}" sibTransId="{D8774B5C-6734-4BA5-86E8-AE530A976859}"/>
    <dgm:cxn modelId="{DF3E9C5A-EF27-4A8E-B2D1-872EB4748B31}" type="presOf" srcId="{15FAE7EE-E475-4A65-8C2A-887F57CFF738}" destId="{A1D92CA0-B88D-4B69-9A4C-1DB47115E9A3}" srcOrd="0" destOrd="1" presId="urn:microsoft.com/office/officeart/2005/8/layout/vList2"/>
    <dgm:cxn modelId="{6212DF7F-F606-42FF-804C-AC2916DB810A}" type="presOf" srcId="{E69ABA8B-DBD2-4C18-A6ED-7A3C5E358397}" destId="{89F53972-0740-4B2F-B9BA-500BD1EE0826}" srcOrd="0" destOrd="0" presId="urn:microsoft.com/office/officeart/2005/8/layout/vList2"/>
    <dgm:cxn modelId="{667AA285-592B-46A6-8EA8-AAF69891A00B}" type="presOf" srcId="{7AB4AAC7-DB19-4C77-8745-579313B20F16}" destId="{8D651A00-6A47-41BC-AFD4-CC4771B14B0E}" srcOrd="0" destOrd="0" presId="urn:microsoft.com/office/officeart/2005/8/layout/vList2"/>
    <dgm:cxn modelId="{82BB4DB3-53B2-4431-A66E-2AFF176A07D0}" srcId="{E69ABA8B-DBD2-4C18-A6ED-7A3C5E358397}" destId="{8DB2EFF0-5341-455F-B8C9-335C1F9C00D5}" srcOrd="2" destOrd="0" parTransId="{D2F6922B-7E81-41C8-B950-FCEBFB161748}" sibTransId="{CD09331E-2895-42E9-BC6B-237F658FD102}"/>
    <dgm:cxn modelId="{36949BB4-A25D-4035-AA92-A5FD75F22192}" srcId="{E69ABA8B-DBD2-4C18-A6ED-7A3C5E358397}" destId="{9CFA79CE-CB3F-4D5C-9FA9-1451ACE1B62B}" srcOrd="0" destOrd="0" parTransId="{0F2DBFDB-7E9B-4EC3-95F3-5F90BFD0C3A4}" sibTransId="{49B764CD-C301-4B50-AD96-07E1A49E2879}"/>
    <dgm:cxn modelId="{0788A6B5-D460-4FE9-9C47-D79C92560E47}" srcId="{FCDEF51F-342A-480A-A1D2-517C211A2A1C}" destId="{68C174CE-6270-49C0-B929-5CC55EC638BF}" srcOrd="1" destOrd="0" parTransId="{3E38B7C7-C8B9-43BA-8062-DF9BB84F6B39}" sibTransId="{FDD33BE5-D82A-4857-A8AF-57AE25F5863A}"/>
    <dgm:cxn modelId="{2B671ABC-2C1E-4C28-BA61-FAD82414D908}" srcId="{FCDEF51F-342A-480A-A1D2-517C211A2A1C}" destId="{E69ABA8B-DBD2-4C18-A6ED-7A3C5E358397}" srcOrd="0" destOrd="0" parTransId="{B61EC868-3A8F-425D-9E87-4DE374F626D6}" sibTransId="{C5F4755B-9148-4D35-B534-A088A01E808D}"/>
    <dgm:cxn modelId="{C885EABF-BDF0-4558-8B99-E78202583D66}" type="presOf" srcId="{FCDEF51F-342A-480A-A1D2-517C211A2A1C}" destId="{F5350B91-7652-46F7-872A-86C98CAF4A21}" srcOrd="0" destOrd="0" presId="urn:microsoft.com/office/officeart/2005/8/layout/vList2"/>
    <dgm:cxn modelId="{4ADA14C8-42B2-4DC0-9CE9-1EBCF8737D1A}" type="presOf" srcId="{68C174CE-6270-49C0-B929-5CC55EC638BF}" destId="{61239A0C-5E09-4036-A1E4-0D53F68D0FCA}" srcOrd="0" destOrd="0" presId="urn:microsoft.com/office/officeart/2005/8/layout/vList2"/>
    <dgm:cxn modelId="{25A308F0-5C0B-4FCA-9293-908BAE55E7D3}" type="presOf" srcId="{19F10EA2-CAB6-4F56-B317-133B1528E76E}" destId="{8D651A00-6A47-41BC-AFD4-CC4771B14B0E}" srcOrd="0" destOrd="1" presId="urn:microsoft.com/office/officeart/2005/8/layout/vList2"/>
    <dgm:cxn modelId="{800F96F6-32B6-4E99-BC82-7B0B47F8ABD9}" srcId="{68C174CE-6270-49C0-B929-5CC55EC638BF}" destId="{7AB4AAC7-DB19-4C77-8745-579313B20F16}" srcOrd="0" destOrd="0" parTransId="{4C3F2078-5AB8-4BF5-B4F2-2BE60E795CAC}" sibTransId="{49FD81F1-84F1-4A49-A35F-2EA6B13A8AD5}"/>
    <dgm:cxn modelId="{659F61A6-331F-4A4A-B1C9-5C938FDACCC6}" type="presParOf" srcId="{F5350B91-7652-46F7-872A-86C98CAF4A21}" destId="{89F53972-0740-4B2F-B9BA-500BD1EE0826}" srcOrd="0" destOrd="0" presId="urn:microsoft.com/office/officeart/2005/8/layout/vList2"/>
    <dgm:cxn modelId="{912B1181-B6D7-427F-8891-B6AB1FBB595F}" type="presParOf" srcId="{F5350B91-7652-46F7-872A-86C98CAF4A21}" destId="{A1D92CA0-B88D-4B69-9A4C-1DB47115E9A3}" srcOrd="1" destOrd="0" presId="urn:microsoft.com/office/officeart/2005/8/layout/vList2"/>
    <dgm:cxn modelId="{8676E2A0-9BD0-47D9-B9EA-0B34380AFBCB}" type="presParOf" srcId="{F5350B91-7652-46F7-872A-86C98CAF4A21}" destId="{61239A0C-5E09-4036-A1E4-0D53F68D0FCA}" srcOrd="2" destOrd="0" presId="urn:microsoft.com/office/officeart/2005/8/layout/vList2"/>
    <dgm:cxn modelId="{2FD0BF2B-CE29-4829-A370-5DDF1D1257A5}" type="presParOf" srcId="{F5350B91-7652-46F7-872A-86C98CAF4A21}" destId="{8D651A00-6A47-41BC-AFD4-CC4771B14B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0810-D18E-4D84-A907-CA6FF6AC85D9}">
      <dsp:nvSpPr>
        <dsp:cNvPr id="0" name=""/>
        <dsp:cNvSpPr/>
      </dsp:nvSpPr>
      <dsp:spPr>
        <a:xfrm>
          <a:off x="0" y="2073"/>
          <a:ext cx="4894093" cy="7079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Field Interrogation</a:t>
          </a:r>
        </a:p>
      </dsp:txBody>
      <dsp:txXfrm>
        <a:off x="34558" y="36631"/>
        <a:ext cx="4824977" cy="638818"/>
      </dsp:txXfrm>
    </dsp:sp>
    <dsp:sp modelId="{7FA6E14C-4849-4750-9A83-4A5BF2F5FAA0}">
      <dsp:nvSpPr>
        <dsp:cNvPr id="0" name=""/>
        <dsp:cNvSpPr/>
      </dsp:nvSpPr>
      <dsp:spPr>
        <a:xfrm>
          <a:off x="0" y="710008"/>
          <a:ext cx="4894093" cy="2361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8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Check Digit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Missing Data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Numeric-Alphabet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Limit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Range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Validity Check</a:t>
          </a:r>
          <a:endParaRPr lang="en-US" sz="2400" kern="1200" dirty="0"/>
        </a:p>
      </dsp:txBody>
      <dsp:txXfrm>
        <a:off x="0" y="710008"/>
        <a:ext cx="4894093" cy="2361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53972-0740-4B2F-B9BA-500BD1EE0826}">
      <dsp:nvSpPr>
        <dsp:cNvPr id="0" name=""/>
        <dsp:cNvSpPr/>
      </dsp:nvSpPr>
      <dsp:spPr>
        <a:xfrm>
          <a:off x="0" y="11566"/>
          <a:ext cx="4894093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Record Interrogation</a:t>
          </a:r>
        </a:p>
      </dsp:txBody>
      <dsp:txXfrm>
        <a:off x="41123" y="52689"/>
        <a:ext cx="4811847" cy="760154"/>
      </dsp:txXfrm>
    </dsp:sp>
    <dsp:sp modelId="{A1D92CA0-B88D-4B69-9A4C-1DB47115E9A3}">
      <dsp:nvSpPr>
        <dsp:cNvPr id="0" name=""/>
        <dsp:cNvSpPr/>
      </dsp:nvSpPr>
      <dsp:spPr>
        <a:xfrm>
          <a:off x="0" y="853966"/>
          <a:ext cx="4894093" cy="132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8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Reasonableness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Sign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Sequence Check</a:t>
          </a:r>
        </a:p>
      </dsp:txBody>
      <dsp:txXfrm>
        <a:off x="0" y="853966"/>
        <a:ext cx="4894093" cy="1327387"/>
      </dsp:txXfrm>
    </dsp:sp>
    <dsp:sp modelId="{61239A0C-5E09-4036-A1E4-0D53F68D0FCA}">
      <dsp:nvSpPr>
        <dsp:cNvPr id="0" name=""/>
        <dsp:cNvSpPr/>
      </dsp:nvSpPr>
      <dsp:spPr>
        <a:xfrm>
          <a:off x="0" y="2181353"/>
          <a:ext cx="4894093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Interrogation</a:t>
          </a:r>
        </a:p>
      </dsp:txBody>
      <dsp:txXfrm>
        <a:off x="41123" y="2222476"/>
        <a:ext cx="4811847" cy="760154"/>
      </dsp:txXfrm>
    </dsp:sp>
    <dsp:sp modelId="{8D651A00-6A47-41BC-AFD4-CC4771B14B0E}">
      <dsp:nvSpPr>
        <dsp:cNvPr id="0" name=""/>
        <dsp:cNvSpPr/>
      </dsp:nvSpPr>
      <dsp:spPr>
        <a:xfrm>
          <a:off x="0" y="3023753"/>
          <a:ext cx="4894093" cy="88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8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Internal and external label check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Version check</a:t>
          </a:r>
        </a:p>
      </dsp:txBody>
      <dsp:txXfrm>
        <a:off x="0" y="3023753"/>
        <a:ext cx="4894093" cy="884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Pengendalian</a:t>
            </a:r>
            <a:r>
              <a:rPr lang="en-US" dirty="0"/>
              <a:t> Aplikasi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157ED-42DE-0549-AF42-3E3E4FE4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C77D1-8E43-8C33-4794-A47E6FAE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0AD1E-92F8-27A3-E12A-42DD47B0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0" t="32917" r="76917" b="29374"/>
          <a:stretch/>
        </p:blipFill>
        <p:spPr>
          <a:xfrm>
            <a:off x="507366" y="2672160"/>
            <a:ext cx="5052881" cy="3518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EB159-2DE9-AFDC-DE4B-537DF413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6" y="1148160"/>
            <a:ext cx="7296150" cy="152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BA6C212-982A-BDB8-32EB-EB23801560D5}"/>
              </a:ext>
            </a:extLst>
          </p:cNvPr>
          <p:cNvSpPr/>
          <p:nvPr/>
        </p:nvSpPr>
        <p:spPr>
          <a:xfrm>
            <a:off x="432000" y="1042699"/>
            <a:ext cx="750805" cy="6157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3E669D-A3AF-B1E9-4576-0BB1EB3DDA90}"/>
              </a:ext>
            </a:extLst>
          </p:cNvPr>
          <p:cNvSpPr/>
          <p:nvPr/>
        </p:nvSpPr>
        <p:spPr>
          <a:xfrm>
            <a:off x="6223200" y="1986610"/>
            <a:ext cx="1539676" cy="514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E8C18-A576-E913-F864-1D0FB050FE91}"/>
              </a:ext>
            </a:extLst>
          </p:cNvPr>
          <p:cNvSpPr txBox="1"/>
          <p:nvPr/>
        </p:nvSpPr>
        <p:spPr>
          <a:xfrm>
            <a:off x="6045656" y="3308678"/>
            <a:ext cx="5365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Apabila</a:t>
            </a:r>
            <a:r>
              <a:rPr lang="en-US" dirty="0"/>
              <a:t> Ms. Excel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input data, </a:t>
            </a:r>
            <a:r>
              <a:rPr lang="en-US" dirty="0" err="1"/>
              <a:t>pengendalian</a:t>
            </a:r>
            <a:r>
              <a:rPr lang="en-US" dirty="0"/>
              <a:t> input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Validation.</a:t>
            </a:r>
          </a:p>
          <a:p>
            <a:endParaRPr lang="en-US" dirty="0"/>
          </a:p>
          <a:p>
            <a:r>
              <a:rPr lang="en-US" dirty="0"/>
              <a:t>Rule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masing-masing </a:t>
            </a:r>
            <a:r>
              <a:rPr lang="en-US" dirty="0" err="1"/>
              <a:t>kolom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F5BC50-7AEE-D7DB-AE92-A8A1BE10FC18}"/>
              </a:ext>
            </a:extLst>
          </p:cNvPr>
          <p:cNvCxnSpPr>
            <a:cxnSpLocks/>
          </p:cNvCxnSpPr>
          <p:nvPr/>
        </p:nvCxnSpPr>
        <p:spPr>
          <a:xfrm>
            <a:off x="2448560" y="3942080"/>
            <a:ext cx="3383280" cy="711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1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E737-99B1-52F6-10FE-9413925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ToE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C0FF-D45E-6285-07AD-7A7CBC964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Menggunakan Ms. Excel</a:t>
            </a:r>
          </a:p>
        </p:txBody>
      </p:sp>
    </p:spTree>
    <p:extLst>
      <p:ext uri="{BB962C8B-B14F-4D97-AF65-F5344CB8AC3E}">
        <p14:creationId xmlns:p14="http://schemas.microsoft.com/office/powerpoint/2010/main" val="1779853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EBC21-090F-E33F-3D52-E61359D1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01FB6-FA00-D079-F036-9E5D7541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508C9-A76D-D757-C557-B12D3D6D8986}"/>
              </a:ext>
            </a:extLst>
          </p:cNvPr>
          <p:cNvSpPr/>
          <p:nvPr/>
        </p:nvSpPr>
        <p:spPr>
          <a:xfrm>
            <a:off x="455338" y="1100976"/>
            <a:ext cx="2077520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Check Digit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A3876-1008-8BA1-E209-4BE5770D1809}"/>
              </a:ext>
            </a:extLst>
          </p:cNvPr>
          <p:cNvSpPr txBox="1"/>
          <p:nvPr/>
        </p:nvSpPr>
        <p:spPr>
          <a:xfrm>
            <a:off x="542770" y="1838960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Check Digit: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International </a:t>
            </a:r>
            <a:r>
              <a:rPr lang="en-US" dirty="0" err="1"/>
              <a:t>Standar</a:t>
            </a:r>
            <a:r>
              <a:rPr lang="en-US" dirty="0"/>
              <a:t> Book Number (ISBN) </a:t>
            </a:r>
            <a:r>
              <a:rPr lang="en-US" dirty="0" err="1"/>
              <a:t>ditetapkakn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 digit </a:t>
            </a:r>
            <a:r>
              <a:rPr lang="en-US" dirty="0" err="1"/>
              <a:t>atau</a:t>
            </a:r>
            <a:r>
              <a:rPr lang="en-US" dirty="0"/>
              <a:t> 13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ISBN 13 digit, Digit ke-13 </a:t>
            </a:r>
            <a:r>
              <a:rPr lang="en-US" dirty="0" err="1"/>
              <a:t>adalah</a:t>
            </a:r>
            <a:r>
              <a:rPr lang="en-US" dirty="0"/>
              <a:t> Check Digit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3F7A4-380F-D831-1348-FB2F94EFCF1A}"/>
              </a:ext>
            </a:extLst>
          </p:cNvPr>
          <p:cNvSpPr txBox="1"/>
          <p:nvPr/>
        </p:nvSpPr>
        <p:spPr>
          <a:xfrm>
            <a:off x="542770" y="2799234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ISBN-13: 978-0-306-40615-</a:t>
            </a:r>
            <a:r>
              <a:rPr lang="en-US" b="1" dirty="0">
                <a:solidFill>
                  <a:schemeClr val="accent6"/>
                </a:solidFill>
              </a:rPr>
              <a:t>?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C3DCB-3716-DC2A-D093-113D0AC8B6E9}"/>
              </a:ext>
            </a:extLst>
          </p:cNvPr>
          <p:cNvSpPr txBox="1"/>
          <p:nvPr/>
        </p:nvSpPr>
        <p:spPr>
          <a:xfrm>
            <a:off x="542770" y="3205510"/>
            <a:ext cx="5106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 Check Digit ISBN: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a*1 + b*3 + c*1 + d*3 + ……. + l*3 = X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X modulus 10 = Y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Jika Y = 0 </a:t>
            </a:r>
            <a:r>
              <a:rPr lang="en-US" dirty="0" err="1"/>
              <a:t>maka</a:t>
            </a:r>
            <a:r>
              <a:rPr lang="en-US" dirty="0"/>
              <a:t> check digit = 0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Jika Y &lt;&gt; 0 </a:t>
            </a:r>
            <a:r>
              <a:rPr lang="en-US" dirty="0" err="1"/>
              <a:t>maka</a:t>
            </a:r>
            <a:r>
              <a:rPr lang="en-US" dirty="0"/>
              <a:t> check digit = 10 - Y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F444E-7CBE-2232-BE77-82D67BB819A2}"/>
              </a:ext>
            </a:extLst>
          </p:cNvPr>
          <p:cNvSpPr txBox="1"/>
          <p:nvPr/>
        </p:nvSpPr>
        <p:spPr>
          <a:xfrm>
            <a:off x="6543024" y="3205510"/>
            <a:ext cx="5321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 Check Digit ISBN: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9*1 + 7*3 + 8*1 + 0*3 + ……. + 5*3 = 93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93 modulus 10 = 3</a:t>
            </a:r>
          </a:p>
          <a:p>
            <a:pPr marL="652463" indent="-400050">
              <a:buFont typeface="+mj-lt"/>
              <a:buAutoNum type="romanLcPeriod"/>
            </a:pPr>
            <a:r>
              <a:rPr lang="en-US" strike="sngStrike" dirty="0"/>
              <a:t>Y = 0 </a:t>
            </a:r>
            <a:r>
              <a:rPr lang="en-US" strike="sngStrike" dirty="0" err="1"/>
              <a:t>maka</a:t>
            </a:r>
            <a:r>
              <a:rPr lang="en-US" strike="sngStrike" dirty="0"/>
              <a:t> check digit = 0</a:t>
            </a:r>
          </a:p>
          <a:p>
            <a:pPr marL="652463" indent="-400050">
              <a:buFont typeface="+mj-lt"/>
              <a:buAutoNum type="romanLcPeriod"/>
            </a:pPr>
            <a:r>
              <a:rPr lang="en-US" dirty="0"/>
              <a:t>Y &lt;&gt; 0 </a:t>
            </a:r>
            <a:r>
              <a:rPr lang="en-US" dirty="0" err="1"/>
              <a:t>maka</a:t>
            </a:r>
            <a:r>
              <a:rPr lang="en-US" dirty="0"/>
              <a:t> check digit = 10 – 3 = 7</a:t>
            </a:r>
          </a:p>
          <a:p>
            <a:pPr marL="252413"/>
            <a:r>
              <a:rPr lang="en-US" dirty="0"/>
              <a:t>ISBN-13: 978-8-306-40615-</a:t>
            </a:r>
            <a:r>
              <a:rPr lang="en-US" b="1" dirty="0">
                <a:solidFill>
                  <a:schemeClr val="accent6"/>
                </a:solidFill>
              </a:rPr>
              <a:t>7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6C3345-9A5E-39AA-62BD-7DAD42AC0353}"/>
              </a:ext>
            </a:extLst>
          </p:cNvPr>
          <p:cNvSpPr/>
          <p:nvPr/>
        </p:nvSpPr>
        <p:spPr>
          <a:xfrm>
            <a:off x="3810000" y="2922295"/>
            <a:ext cx="2946400" cy="1928796"/>
          </a:xfrm>
          <a:custGeom>
            <a:avLst/>
            <a:gdLst>
              <a:gd name="connsiteX0" fmla="*/ 0 w 3027680"/>
              <a:gd name="connsiteY0" fmla="*/ 44425 h 1935750"/>
              <a:gd name="connsiteX1" fmla="*/ 2174240 w 3027680"/>
              <a:gd name="connsiteY1" fmla="*/ 217145 h 1935750"/>
              <a:gd name="connsiteX2" fmla="*/ 2733040 w 3027680"/>
              <a:gd name="connsiteY2" fmla="*/ 1741145 h 1935750"/>
              <a:gd name="connsiteX3" fmla="*/ 3027680 w 3027680"/>
              <a:gd name="connsiteY3" fmla="*/ 1883385 h 193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7680" h="1935750">
                <a:moveTo>
                  <a:pt x="0" y="44425"/>
                </a:moveTo>
                <a:cubicBezTo>
                  <a:pt x="859366" y="-10609"/>
                  <a:pt x="1718733" y="-65642"/>
                  <a:pt x="2174240" y="217145"/>
                </a:cubicBezTo>
                <a:cubicBezTo>
                  <a:pt x="2629747" y="499932"/>
                  <a:pt x="2590800" y="1463438"/>
                  <a:pt x="2733040" y="1741145"/>
                </a:cubicBezTo>
                <a:cubicBezTo>
                  <a:pt x="2875280" y="2018852"/>
                  <a:pt x="3002280" y="1932492"/>
                  <a:pt x="3027680" y="188338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B10BA-4943-B742-17DF-40381BDC63A7}"/>
              </a:ext>
            </a:extLst>
          </p:cNvPr>
          <p:cNvSpPr/>
          <p:nvPr/>
        </p:nvSpPr>
        <p:spPr>
          <a:xfrm>
            <a:off x="542630" y="4712455"/>
            <a:ext cx="2077520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951B2-58E5-17E7-E888-1F9E7093F0C9}"/>
              </a:ext>
            </a:extLst>
          </p:cNvPr>
          <p:cNvSpPr txBox="1"/>
          <p:nvPr/>
        </p:nvSpPr>
        <p:spPr>
          <a:xfrm>
            <a:off x="630062" y="538760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rekalkulasi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formula excel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cocokkan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5A6BB-FD78-8E88-BBFC-11C500E5E831}"/>
              </a:ext>
            </a:extLst>
          </p:cNvPr>
          <p:cNvSpPr txBox="1"/>
          <p:nvPr/>
        </p:nvSpPr>
        <p:spPr>
          <a:xfrm>
            <a:off x="630062" y="5757024"/>
            <a:ext cx="345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=LEFT()  =MID()  =RIGHT()  =IF()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5DFBC-2E71-8C1A-13F5-228FEB09CB2A}"/>
              </a:ext>
            </a:extLst>
          </p:cNvPr>
          <p:cNvSpPr txBox="1"/>
          <p:nvPr/>
        </p:nvSpPr>
        <p:spPr>
          <a:xfrm rot="775079">
            <a:off x="349234" y="1030566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40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ACD01-F73B-BABB-63C9-3679581EA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78B4B4-946E-11FD-1136-DA57F4F8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759C5-550E-C5DD-4C34-5429E9E4F397}"/>
              </a:ext>
            </a:extLst>
          </p:cNvPr>
          <p:cNvSpPr/>
          <p:nvPr/>
        </p:nvSpPr>
        <p:spPr>
          <a:xfrm>
            <a:off x="455338" y="1100976"/>
            <a:ext cx="2077520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Missing Data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A7C22-7274-A03F-D01E-FF7B70630E4D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/</a:t>
            </a:r>
            <a:r>
              <a:rPr lang="en-US" dirty="0" err="1"/>
              <a:t>disimpan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B6BF8-9298-9B57-344B-C795E4974426}"/>
              </a:ext>
            </a:extLst>
          </p:cNvPr>
          <p:cNvSpPr/>
          <p:nvPr/>
        </p:nvSpPr>
        <p:spPr>
          <a:xfrm>
            <a:off x="455338" y="3791836"/>
            <a:ext cx="2077520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98A4C-6647-87E7-2265-BCB97BA6E3F8}"/>
              </a:ext>
            </a:extLst>
          </p:cNvPr>
          <p:cNvSpPr txBox="1"/>
          <p:nvPr/>
        </p:nvSpPr>
        <p:spPr>
          <a:xfrm>
            <a:off x="542770" y="4466981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kosong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2CE69-F489-67D0-8F18-D5B4836AD393}"/>
              </a:ext>
            </a:extLst>
          </p:cNvPr>
          <p:cNvSpPr txBox="1"/>
          <p:nvPr/>
        </p:nvSpPr>
        <p:spPr>
          <a:xfrm>
            <a:off x="542770" y="4836405"/>
            <a:ext cx="465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=COUNT()  =COUNTA()  =COUNTBLANK()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273A4-96C0-5878-AF77-08E3EE011BCE}"/>
              </a:ext>
            </a:extLst>
          </p:cNvPr>
          <p:cNvSpPr txBox="1"/>
          <p:nvPr/>
        </p:nvSpPr>
        <p:spPr>
          <a:xfrm>
            <a:off x="542770" y="2318114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Nomor</a:t>
            </a:r>
            <a:r>
              <a:rPr lang="en-ID" dirty="0"/>
              <a:t> Invoice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kosong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FE100-1903-14AC-F2EC-F5003BD9C13B}"/>
              </a:ext>
            </a:extLst>
          </p:cNvPr>
          <p:cNvSpPr txBox="1"/>
          <p:nvPr/>
        </p:nvSpPr>
        <p:spPr>
          <a:xfrm rot="775079">
            <a:off x="349235" y="102859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2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90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B9E5B-FB58-E4D3-52F8-A7159AFC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E76510-E791-7C58-B4B9-156A3C4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B1548-22E2-389D-4AE5-EA6AA45E6016}"/>
              </a:ext>
            </a:extLst>
          </p:cNvPr>
          <p:cNvSpPr/>
          <p:nvPr/>
        </p:nvSpPr>
        <p:spPr>
          <a:xfrm>
            <a:off x="455338" y="1100976"/>
            <a:ext cx="245042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Numeric-alphabetic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72C37-60E9-D1C1-9D0B-BF26BEA494B8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format data </a:t>
            </a:r>
            <a:r>
              <a:rPr lang="en-US" dirty="0" err="1"/>
              <a:t>diproses</a:t>
            </a:r>
            <a:r>
              <a:rPr lang="en-US" dirty="0"/>
              <a:t>/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semestinya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E13F9-2A3B-943A-53B2-D0060921FA87}"/>
              </a:ext>
            </a:extLst>
          </p:cNvPr>
          <p:cNvSpPr/>
          <p:nvPr/>
        </p:nvSpPr>
        <p:spPr>
          <a:xfrm>
            <a:off x="455338" y="2675376"/>
            <a:ext cx="245042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8D962-E2FF-E91A-C10C-F8BC22AEFD39}"/>
              </a:ext>
            </a:extLst>
          </p:cNvPr>
          <p:cNvSpPr txBox="1"/>
          <p:nvPr/>
        </p:nvSpPr>
        <p:spPr>
          <a:xfrm>
            <a:off x="542770" y="3350521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5E9A0-A7EC-AC0C-1BA2-F12FAC646E81}"/>
              </a:ext>
            </a:extLst>
          </p:cNvPr>
          <p:cNvSpPr txBox="1"/>
          <p:nvPr/>
        </p:nvSpPr>
        <p:spPr>
          <a:xfrm>
            <a:off x="542770" y="3719945"/>
            <a:ext cx="44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=ISNUMBER()  =ISTEXT()  =ISNONTEXT()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E3478-DF6C-5CFE-15A2-513A4962134A}"/>
              </a:ext>
            </a:extLst>
          </p:cNvPr>
          <p:cNvSpPr txBox="1"/>
          <p:nvPr/>
        </p:nvSpPr>
        <p:spPr>
          <a:xfrm>
            <a:off x="542770" y="4423016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numeric </a:t>
            </a:r>
            <a:r>
              <a:rPr lang="en-US" dirty="0" err="1"/>
              <a:t>dapat</a:t>
            </a:r>
            <a:r>
              <a:rPr lang="en-US" dirty="0"/>
              <a:t> juga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pada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error </a:t>
            </a:r>
            <a:r>
              <a:rPr lang="en-US" dirty="0" err="1"/>
              <a:t>berarti</a:t>
            </a:r>
            <a:r>
              <a:rPr lang="en-US" dirty="0"/>
              <a:t> format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numeric dan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C9B46-A029-F39C-7D06-62A9C55885A9}"/>
              </a:ext>
            </a:extLst>
          </p:cNvPr>
          <p:cNvSpPr txBox="1"/>
          <p:nvPr/>
        </p:nvSpPr>
        <p:spPr>
          <a:xfrm rot="775079">
            <a:off x="262084" y="100911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826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44471-2E44-9BB5-A221-9046EAF2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E973A7-0CE7-0233-1E57-FBCD180D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D8617-BE44-1C61-F733-7763C74D016A}"/>
              </a:ext>
            </a:extLst>
          </p:cNvPr>
          <p:cNvSpPr/>
          <p:nvPr/>
        </p:nvSpPr>
        <p:spPr>
          <a:xfrm>
            <a:off x="455338" y="1100976"/>
            <a:ext cx="2206708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Limit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5A8FF-6030-1665-0342-3A14D689A85A}"/>
              </a:ext>
            </a:extLst>
          </p:cNvPr>
          <p:cNvSpPr txBox="1"/>
          <p:nvPr/>
        </p:nvSpPr>
        <p:spPr>
          <a:xfrm>
            <a:off x="542770" y="1838960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yang di-input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minimal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maksimal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62A2F-EEC1-FB4C-6C81-0A4E67000565}"/>
              </a:ext>
            </a:extLst>
          </p:cNvPr>
          <p:cNvSpPr/>
          <p:nvPr/>
        </p:nvSpPr>
        <p:spPr>
          <a:xfrm>
            <a:off x="455338" y="3884261"/>
            <a:ext cx="2206708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C897A-86A9-D078-E6B1-8CE6E3676766}"/>
              </a:ext>
            </a:extLst>
          </p:cNvPr>
          <p:cNvSpPr txBox="1"/>
          <p:nvPr/>
        </p:nvSpPr>
        <p:spPr>
          <a:xfrm>
            <a:off x="542770" y="4559406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limitnya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D6641-F9EA-C46C-76FE-5F4D97EC36C8}"/>
              </a:ext>
            </a:extLst>
          </p:cNvPr>
          <p:cNvSpPr txBox="1"/>
          <p:nvPr/>
        </p:nvSpPr>
        <p:spPr>
          <a:xfrm>
            <a:off x="542770" y="4928830"/>
            <a:ext cx="506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=IF()   &lt;  &gt;  &lt;=  &gt;=   FILTER/ADVANCED FILTER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0BE88-0942-5127-17B7-893A0DF0A10F}"/>
              </a:ext>
            </a:extLst>
          </p:cNvPr>
          <p:cNvSpPr txBox="1"/>
          <p:nvPr/>
        </p:nvSpPr>
        <p:spPr>
          <a:xfrm>
            <a:off x="542770" y="2662488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oleh </a:t>
            </a:r>
            <a:r>
              <a:rPr lang="en-ID" dirty="0" err="1"/>
              <a:t>staf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maksimal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Rp20.000.000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6ADDB-11F6-B2CA-F659-98F3BA8D53E4}"/>
              </a:ext>
            </a:extLst>
          </p:cNvPr>
          <p:cNvSpPr txBox="1"/>
          <p:nvPr/>
        </p:nvSpPr>
        <p:spPr>
          <a:xfrm rot="775079">
            <a:off x="349235" y="112172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865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5E453-BB20-6FD2-98BE-9B94106D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0FDDF7-E704-1805-BA5E-B5943E03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B1972-4B8E-46E7-8FAE-34B2D74914AC}"/>
              </a:ext>
            </a:extLst>
          </p:cNvPr>
          <p:cNvSpPr/>
          <p:nvPr/>
        </p:nvSpPr>
        <p:spPr>
          <a:xfrm>
            <a:off x="455338" y="1100976"/>
            <a:ext cx="2206708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Range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F1019-B2BE-045E-AA37-BA9EE0893275}"/>
              </a:ext>
            </a:extLst>
          </p:cNvPr>
          <p:cNvSpPr txBox="1"/>
          <p:nvPr/>
        </p:nvSpPr>
        <p:spPr>
          <a:xfrm>
            <a:off x="542770" y="1838960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yang di-input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minimal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maksimal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99428-DB31-88F8-7BD4-63C797F4DBED}"/>
              </a:ext>
            </a:extLst>
          </p:cNvPr>
          <p:cNvSpPr/>
          <p:nvPr/>
        </p:nvSpPr>
        <p:spPr>
          <a:xfrm>
            <a:off x="455338" y="3874256"/>
            <a:ext cx="2206708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F25F3-606E-7195-AD49-39ED0FE7F5DE}"/>
              </a:ext>
            </a:extLst>
          </p:cNvPr>
          <p:cNvSpPr txBox="1"/>
          <p:nvPr/>
        </p:nvSpPr>
        <p:spPr>
          <a:xfrm>
            <a:off x="542770" y="4549401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range-</a:t>
            </a:r>
            <a:r>
              <a:rPr lang="en-US" dirty="0" err="1"/>
              <a:t>nya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65E85-6117-2AD6-BEA5-3C045C3C93DC}"/>
              </a:ext>
            </a:extLst>
          </p:cNvPr>
          <p:cNvSpPr txBox="1"/>
          <p:nvPr/>
        </p:nvSpPr>
        <p:spPr>
          <a:xfrm>
            <a:off x="542770" y="4918825"/>
            <a:ext cx="566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=AND  &lt;  &gt;  &lt;=  &gt;=   FILTER/ADVANCED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62B82-C578-6F64-98D0-0B3FD94C2786}"/>
              </a:ext>
            </a:extLst>
          </p:cNvPr>
          <p:cNvSpPr txBox="1"/>
          <p:nvPr/>
        </p:nvSpPr>
        <p:spPr>
          <a:xfrm>
            <a:off x="542770" y="2661255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Batas </a:t>
            </a:r>
            <a:r>
              <a:rPr lang="en-ID" dirty="0" err="1"/>
              <a:t>usia</a:t>
            </a:r>
            <a:r>
              <a:rPr lang="en-ID" dirty="0"/>
              <a:t> </a:t>
            </a:r>
            <a:r>
              <a:rPr lang="en-ID" dirty="0" err="1"/>
              <a:t>pendaftar</a:t>
            </a:r>
            <a:r>
              <a:rPr lang="en-ID" dirty="0"/>
              <a:t> </a:t>
            </a:r>
            <a:r>
              <a:rPr lang="en-ID" dirty="0" err="1"/>
              <a:t>ujian</a:t>
            </a:r>
            <a:r>
              <a:rPr lang="en-ID" dirty="0"/>
              <a:t> </a:t>
            </a:r>
            <a:r>
              <a:rPr lang="en-ID" dirty="0" err="1"/>
              <a:t>saringan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STAN </a:t>
            </a:r>
            <a:r>
              <a:rPr lang="en-ID" dirty="0" err="1"/>
              <a:t>adalah</a:t>
            </a:r>
            <a:r>
              <a:rPr lang="en-ID" dirty="0"/>
              <a:t> 17 (minimal) dan 21 </a:t>
            </a:r>
            <a:r>
              <a:rPr lang="en-ID" dirty="0" err="1"/>
              <a:t>tahun</a:t>
            </a:r>
            <a:r>
              <a:rPr lang="en-ID" dirty="0"/>
              <a:t> (</a:t>
            </a:r>
            <a:r>
              <a:rPr lang="en-ID" dirty="0" err="1"/>
              <a:t>maksimal</a:t>
            </a:r>
            <a:r>
              <a:rPr lang="en-ID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9FA00-4B02-7AAF-0D4D-C9091A60916E}"/>
              </a:ext>
            </a:extLst>
          </p:cNvPr>
          <p:cNvSpPr txBox="1"/>
          <p:nvPr/>
        </p:nvSpPr>
        <p:spPr>
          <a:xfrm rot="775079">
            <a:off x="349235" y="102859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5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605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3198-7AC3-0083-472F-F0D20AA8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0F672E-95DC-2A13-68F9-BD77B574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362BCC-30D8-AC24-B399-854F65694853}"/>
              </a:ext>
            </a:extLst>
          </p:cNvPr>
          <p:cNvSpPr/>
          <p:nvPr/>
        </p:nvSpPr>
        <p:spPr>
          <a:xfrm>
            <a:off x="455338" y="1100976"/>
            <a:ext cx="2206708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Validity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EBF73-6D16-C4E5-4784-398839F31484}"/>
              </a:ext>
            </a:extLst>
          </p:cNvPr>
          <p:cNvSpPr txBox="1"/>
          <p:nvPr/>
        </p:nvSpPr>
        <p:spPr>
          <a:xfrm>
            <a:off x="542770" y="1838960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ditujukkan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yang di-input/proses/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ditetapkan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977BCD-C607-4E5D-7AC5-69FA52B486E1}"/>
              </a:ext>
            </a:extLst>
          </p:cNvPr>
          <p:cNvSpPr/>
          <p:nvPr/>
        </p:nvSpPr>
        <p:spPr>
          <a:xfrm>
            <a:off x="455338" y="4001870"/>
            <a:ext cx="2206708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664A5-EEC7-042D-E44A-C5D222DDEBB8}"/>
              </a:ext>
            </a:extLst>
          </p:cNvPr>
          <p:cNvSpPr txBox="1"/>
          <p:nvPr/>
        </p:nvSpPr>
        <p:spPr>
          <a:xfrm>
            <a:off x="542770" y="4677015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diimpor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range-</a:t>
            </a:r>
            <a:r>
              <a:rPr lang="en-US" dirty="0" err="1"/>
              <a:t>nya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D0EFF-8A55-3CAE-EDB0-037193F59DBF}"/>
              </a:ext>
            </a:extLst>
          </p:cNvPr>
          <p:cNvSpPr txBox="1"/>
          <p:nvPr/>
        </p:nvSpPr>
        <p:spPr>
          <a:xfrm>
            <a:off x="542770" y="5046439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=AND  &lt;  &gt;  &lt;=  &gt;=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2B7CE-9ABC-7C5A-7068-A9300451DA99}"/>
              </a:ext>
            </a:extLst>
          </p:cNvPr>
          <p:cNvSpPr txBox="1"/>
          <p:nvPr/>
        </p:nvSpPr>
        <p:spPr>
          <a:xfrm>
            <a:off x="542770" y="254818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oleh </a:t>
            </a:r>
            <a:r>
              <a:rPr lang="en-ID" dirty="0" err="1"/>
              <a:t>pegawai</a:t>
            </a:r>
            <a:r>
              <a:rPr lang="en-ID" dirty="0"/>
              <a:t> yang </a:t>
            </a:r>
            <a:r>
              <a:rPr lang="en-ID" dirty="0" err="1"/>
              <a:t>terdaftar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daftar </a:t>
            </a:r>
            <a:r>
              <a:rPr lang="en-ID" dirty="0" err="1"/>
              <a:t>pegawai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Kode </a:t>
            </a:r>
            <a:r>
              <a:rPr lang="en-ID" dirty="0" err="1"/>
              <a:t>akun</a:t>
            </a:r>
            <a:r>
              <a:rPr lang="en-ID" dirty="0"/>
              <a:t> yang </a:t>
            </a:r>
            <a:r>
              <a:rPr lang="en-ID" dirty="0" err="1"/>
              <a:t>diinput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Chart of Account </a:t>
            </a:r>
            <a:r>
              <a:rPr lang="en-ID" dirty="0" err="1"/>
              <a:t>perusahaan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C0D14-2DF3-1BC6-F65B-F09A6CFF94B2}"/>
              </a:ext>
            </a:extLst>
          </p:cNvPr>
          <p:cNvSpPr txBox="1"/>
          <p:nvPr/>
        </p:nvSpPr>
        <p:spPr>
          <a:xfrm rot="775079">
            <a:off x="262082" y="104909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6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7338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5EC7C-BB35-F00D-21B1-6F5D382B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110B9B-F329-5621-174C-FE8802EB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976A9-412E-39A2-6A6B-44A0E22BC8B3}"/>
              </a:ext>
            </a:extLst>
          </p:cNvPr>
          <p:cNvSpPr/>
          <p:nvPr/>
        </p:nvSpPr>
        <p:spPr>
          <a:xfrm>
            <a:off x="455338" y="1100976"/>
            <a:ext cx="232850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Reasonableness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726C2-9CC7-8EBD-A2AF-FE33FEEE4A87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kewajaran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BEA18-1E6E-BAB9-D85E-504FA63F19DB}"/>
              </a:ext>
            </a:extLst>
          </p:cNvPr>
          <p:cNvSpPr/>
          <p:nvPr/>
        </p:nvSpPr>
        <p:spPr>
          <a:xfrm>
            <a:off x="455338" y="4001870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183F4-F2E8-D1B1-C9A8-4ED1F19285B0}"/>
              </a:ext>
            </a:extLst>
          </p:cNvPr>
          <p:cNvSpPr txBox="1"/>
          <p:nvPr/>
        </p:nvSpPr>
        <p:spPr>
          <a:xfrm>
            <a:off x="542770" y="4677015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terbalik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kewajaran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74DF-264F-1C97-55A0-CB29D449C4B4}"/>
              </a:ext>
            </a:extLst>
          </p:cNvPr>
          <p:cNvSpPr txBox="1"/>
          <p:nvPr/>
        </p:nvSpPr>
        <p:spPr>
          <a:xfrm>
            <a:off x="542770" y="5046439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=AND  &lt;  &gt;  &lt;=  &gt;= </a:t>
            </a:r>
            <a:r>
              <a:rPr lang="en-US" dirty="0" err="1">
                <a:latin typeface="Avenir Next LT Pro Light" panose="020B0304020202020204" pitchFamily="34" charset="0"/>
              </a:rPr>
              <a:t>dll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64E2C-C5F5-2EF8-3D43-A601A93DD310}"/>
              </a:ext>
            </a:extLst>
          </p:cNvPr>
          <p:cNvSpPr txBox="1"/>
          <p:nvPr/>
        </p:nvSpPr>
        <p:spPr>
          <a:xfrm>
            <a:off x="542770" y="254818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mendahului</a:t>
            </a:r>
            <a:r>
              <a:rPr lang="en-ID" dirty="0"/>
              <a:t> </a:t>
            </a: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pemesanan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TMT CPNS pada NIP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mendahului</a:t>
            </a:r>
            <a:r>
              <a:rPr lang="en-ID" dirty="0"/>
              <a:t> </a:t>
            </a: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lahir</a:t>
            </a:r>
            <a:r>
              <a:rPr lang="en-ID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D18373-D690-E65C-9547-21B209AA2577}"/>
              </a:ext>
            </a:extLst>
          </p:cNvPr>
          <p:cNvSpPr txBox="1"/>
          <p:nvPr/>
        </p:nvSpPr>
        <p:spPr>
          <a:xfrm rot="775079">
            <a:off x="262082" y="104909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7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922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A9A0F-97ED-2A0C-815F-9FF7EC2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A65309-87E1-CEE2-42E6-C2F38906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205CD-AFBC-9825-2EA0-E574274A86B1}"/>
              </a:ext>
            </a:extLst>
          </p:cNvPr>
          <p:cNvSpPr/>
          <p:nvPr/>
        </p:nvSpPr>
        <p:spPr>
          <a:xfrm>
            <a:off x="455338" y="1100976"/>
            <a:ext cx="232850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Sign check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11613-2BBE-0EE4-3B4B-29A9AA5DE879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negative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/</a:t>
            </a:r>
            <a:r>
              <a:rPr lang="en-US" dirty="0" err="1"/>
              <a:t>negatif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AE137D-A458-2132-553C-0546C07EE138}"/>
              </a:ext>
            </a:extLst>
          </p:cNvPr>
          <p:cNvSpPr/>
          <p:nvPr/>
        </p:nvSpPr>
        <p:spPr>
          <a:xfrm>
            <a:off x="455338" y="4001870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FD6C3-227C-D699-E667-B62B6ACE30CE}"/>
              </a:ext>
            </a:extLst>
          </p:cNvPr>
          <p:cNvSpPr txBox="1"/>
          <p:nvPr/>
        </p:nvSpPr>
        <p:spPr>
          <a:xfrm>
            <a:off x="542770" y="4677015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505C-1BA4-EAB0-F412-B3B687516894}"/>
              </a:ext>
            </a:extLst>
          </p:cNvPr>
          <p:cNvSpPr txBox="1"/>
          <p:nvPr/>
        </p:nvSpPr>
        <p:spPr>
          <a:xfrm>
            <a:off x="542770" y="5046439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=IF   &lt;  &gt;  &lt;=  &gt;= </a:t>
            </a:r>
            <a:r>
              <a:rPr lang="en-US" dirty="0" err="1">
                <a:latin typeface="Avenir Next LT Pro Light" panose="020B0304020202020204" pitchFamily="34" charset="0"/>
              </a:rPr>
              <a:t>dll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1881F-FF51-E967-728C-8FAAC06A3FE6}"/>
              </a:ext>
            </a:extLst>
          </p:cNvPr>
          <p:cNvSpPr txBox="1"/>
          <p:nvPr/>
        </p:nvSpPr>
        <p:spPr>
          <a:xfrm>
            <a:off x="542770" y="2548187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Nilai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harusnya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minus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35FEF-AABE-4381-FEA2-35B2EC38B20D}"/>
              </a:ext>
            </a:extLst>
          </p:cNvPr>
          <p:cNvSpPr txBox="1"/>
          <p:nvPr/>
        </p:nvSpPr>
        <p:spPr>
          <a:xfrm rot="775079">
            <a:off x="262082" y="104909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892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Desain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 pada Ms. Excel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Uji </a:t>
            </a:r>
            <a:r>
              <a:rPr lang="en-US" dirty="0" err="1"/>
              <a:t>Efektivitas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DC75D-08A6-99B6-F2EE-375BC91B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313DC3-2E8E-5013-81EB-1DBE35D1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DD872-A560-CD98-566C-8610B896612B}"/>
              </a:ext>
            </a:extLst>
          </p:cNvPr>
          <p:cNvSpPr/>
          <p:nvPr/>
        </p:nvSpPr>
        <p:spPr>
          <a:xfrm>
            <a:off x="455338" y="1100976"/>
            <a:ext cx="2328502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Sequence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1EE2A-32F5-61CF-2D01-2CBFDF707D4C}"/>
              </a:ext>
            </a:extLst>
          </p:cNvPr>
          <p:cNvSpPr txBox="1"/>
          <p:nvPr/>
        </p:nvSpPr>
        <p:spPr>
          <a:xfrm>
            <a:off x="542770" y="1838960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record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kelengkapan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91F551-84C6-9131-A4C6-9E77A344D344}"/>
              </a:ext>
            </a:extLst>
          </p:cNvPr>
          <p:cNvSpPr/>
          <p:nvPr/>
        </p:nvSpPr>
        <p:spPr>
          <a:xfrm>
            <a:off x="455338" y="4001870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47BCB-803D-BE4A-1AC3-5F204C0FFEFB}"/>
              </a:ext>
            </a:extLst>
          </p:cNvPr>
          <p:cNvSpPr txBox="1"/>
          <p:nvPr/>
        </p:nvSpPr>
        <p:spPr>
          <a:xfrm>
            <a:off x="542770" y="4677015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Bandingkan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record data dan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sequence </a:t>
            </a:r>
            <a:r>
              <a:rPr lang="en-US" dirty="0" err="1"/>
              <a:t>pertama</a:t>
            </a:r>
            <a:r>
              <a:rPr lang="en-US" dirty="0"/>
              <a:t> dan </a:t>
            </a: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/>
              <a:t>atau</a:t>
            </a:r>
            <a:endParaRPr lang="en-US" dirty="0"/>
          </a:p>
          <a:p>
            <a:r>
              <a:rPr lang="en-ID" dirty="0"/>
              <a:t>Buat </a:t>
            </a:r>
            <a:r>
              <a:rPr lang="en-ID" dirty="0" err="1"/>
              <a:t>nomor</a:t>
            </a:r>
            <a:r>
              <a:rPr lang="en-ID" dirty="0"/>
              <a:t> </a:t>
            </a:r>
            <a:r>
              <a:rPr lang="en-ID" dirty="0" err="1"/>
              <a:t>urut</a:t>
            </a:r>
            <a:r>
              <a:rPr lang="en-ID" dirty="0"/>
              <a:t> control dan </a:t>
            </a:r>
            <a:r>
              <a:rPr lang="en-ID" dirty="0" err="1"/>
              <a:t>bandingkan</a:t>
            </a:r>
            <a:r>
              <a:rPr lang="en-ID" dirty="0"/>
              <a:t> </a:t>
            </a:r>
            <a:r>
              <a:rPr lang="en-ID" dirty="0" err="1"/>
              <a:t>urutannya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urutan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yang </a:t>
            </a:r>
            <a:r>
              <a:rPr lang="en-ID" dirty="0" err="1"/>
              <a:t>diuji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61F6F-63A6-826F-0219-B5E5BDD71A4B}"/>
              </a:ext>
            </a:extLst>
          </p:cNvPr>
          <p:cNvSpPr txBox="1"/>
          <p:nvPr/>
        </p:nvSpPr>
        <p:spPr>
          <a:xfrm>
            <a:off x="542770" y="5356345"/>
            <a:ext cx="658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=COUNT  =COUNTA  =COUNTIF  =RIGHT  =LEFT  =MID  =IF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D8FF1-B1CB-3DB1-0DB2-F0FE2D1152B9}"/>
              </a:ext>
            </a:extLst>
          </p:cNvPr>
          <p:cNvSpPr txBox="1"/>
          <p:nvPr/>
        </p:nvSpPr>
        <p:spPr>
          <a:xfrm>
            <a:off x="542770" y="254818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Nomor</a:t>
            </a:r>
            <a:r>
              <a:rPr lang="en-ID" dirty="0"/>
              <a:t> invoice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beruturan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invoice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tercatat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invoice yang </a:t>
            </a:r>
            <a:r>
              <a:rPr lang="en-ID" dirty="0" err="1"/>
              <a:t>nomornya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valid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FCBF7-A4C9-406E-F2D8-1F449087C1A9}"/>
              </a:ext>
            </a:extLst>
          </p:cNvPr>
          <p:cNvSpPr txBox="1"/>
          <p:nvPr/>
        </p:nvSpPr>
        <p:spPr>
          <a:xfrm rot="775079">
            <a:off x="318755" y="1050564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9</a:t>
            </a:r>
            <a:endParaRPr lang="en-ID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4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5E6CF-B7E5-1D18-273B-C09CA8A3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0DDCE2-E7EE-E341-358D-7E704F10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Akurasi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7AB45-E69F-29B8-232D-A55FC4AE5B1F}"/>
              </a:ext>
            </a:extLst>
          </p:cNvPr>
          <p:cNvSpPr txBox="1"/>
          <p:nvPr/>
        </p:nvSpPr>
        <p:spPr>
          <a:xfrm>
            <a:off x="542770" y="1112163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kalkulasi-kalkulasi</a:t>
            </a:r>
            <a:r>
              <a:rPr lang="en-US" dirty="0"/>
              <a:t> pada data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matematis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871F6-793E-D43D-30E1-D0F7388B6C15}"/>
              </a:ext>
            </a:extLst>
          </p:cNvPr>
          <p:cNvSpPr/>
          <p:nvPr/>
        </p:nvSpPr>
        <p:spPr>
          <a:xfrm>
            <a:off x="455338" y="3570117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FE035-B92A-5323-388A-2CD960A5BC69}"/>
              </a:ext>
            </a:extLst>
          </p:cNvPr>
          <p:cNvSpPr txBox="1"/>
          <p:nvPr/>
        </p:nvSpPr>
        <p:spPr>
          <a:xfrm>
            <a:off x="542770" y="4245262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Pahami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penghitungan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, </a:t>
            </a:r>
            <a:r>
              <a:rPr lang="en-US" dirty="0" err="1"/>
              <a:t>bandingkan</a:t>
            </a:r>
            <a:r>
              <a:rPr lang="en-US" dirty="0"/>
              <a:t> </a:t>
            </a:r>
            <a:r>
              <a:rPr lang="en-US" dirty="0" err="1"/>
              <a:t>hasilnya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E29E7-4DC7-5EE6-EDEC-1E69E6546007}"/>
              </a:ext>
            </a:extLst>
          </p:cNvPr>
          <p:cNvSpPr txBox="1"/>
          <p:nvPr/>
        </p:nvSpPr>
        <p:spPr>
          <a:xfrm>
            <a:off x="542770" y="4614686"/>
            <a:ext cx="349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=SUM  =SUBTOTAL  *  /  +  -  </a:t>
            </a:r>
            <a:r>
              <a:rPr lang="en-US" dirty="0" err="1">
                <a:latin typeface="Avenir Next LT Pro Light" panose="020B0304020202020204" pitchFamily="34" charset="0"/>
              </a:rPr>
              <a:t>dll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D9EFC-A557-EFCB-E95E-4E000249E065}"/>
              </a:ext>
            </a:extLst>
          </p:cNvPr>
          <p:cNvSpPr txBox="1"/>
          <p:nvPr/>
        </p:nvSpPr>
        <p:spPr>
          <a:xfrm>
            <a:off x="542770" y="1847177"/>
            <a:ext cx="11019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tarif</a:t>
            </a:r>
            <a:r>
              <a:rPr lang="en-ID" dirty="0"/>
              <a:t> </a:t>
            </a:r>
            <a:r>
              <a:rPr lang="en-ID" dirty="0" err="1"/>
              <a:t>pajak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diskon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bersih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55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571C9-14EE-2543-6858-7EF49EA6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F59389-35F8-2199-89F1-1FB88ED9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Konsistensi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E66F8-FAC8-8EBF-5F55-2F22A33870E2}"/>
              </a:ext>
            </a:extLst>
          </p:cNvPr>
          <p:cNvSpPr txBox="1"/>
          <p:nvPr/>
        </p:nvSpPr>
        <p:spPr>
          <a:xfrm>
            <a:off x="542770" y="1112163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Tingkat </a:t>
            </a:r>
            <a:r>
              <a:rPr lang="en-US" dirty="0" err="1"/>
              <a:t>konsistensi</a:t>
            </a:r>
            <a:r>
              <a:rPr lang="en-US" dirty="0"/>
              <a:t> data,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65029-635E-93E0-6FC0-11052C654ADA}"/>
              </a:ext>
            </a:extLst>
          </p:cNvPr>
          <p:cNvSpPr/>
          <p:nvPr/>
        </p:nvSpPr>
        <p:spPr>
          <a:xfrm>
            <a:off x="455338" y="3570117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5C510-F32A-97A0-701E-E43921FC8397}"/>
              </a:ext>
            </a:extLst>
          </p:cNvPr>
          <p:cNvSpPr txBox="1"/>
          <p:nvPr/>
        </p:nvSpPr>
        <p:spPr>
          <a:xfrm>
            <a:off x="542770" y="4245262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Pahami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data yang </a:t>
            </a:r>
            <a:r>
              <a:rPr lang="en-US" dirty="0" err="1"/>
              <a:t>konsisten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diluar</a:t>
            </a:r>
            <a:r>
              <a:rPr lang="en-US" dirty="0"/>
              <a:t> </a:t>
            </a:r>
            <a:r>
              <a:rPr lang="en-US" dirty="0" err="1"/>
              <a:t>konsistensi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8F3BE-99BB-42A5-2897-73515CA23E8A}"/>
              </a:ext>
            </a:extLst>
          </p:cNvPr>
          <p:cNvSpPr txBox="1"/>
          <p:nvPr/>
        </p:nvSpPr>
        <p:spPr>
          <a:xfrm>
            <a:off x="542770" y="4614686"/>
            <a:ext cx="247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Pivot Table    Filter    IF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49FA4-DC47-A014-C431-7BEC412477B6}"/>
              </a:ext>
            </a:extLst>
          </p:cNvPr>
          <p:cNvSpPr txBox="1"/>
          <p:nvPr/>
        </p:nvSpPr>
        <p:spPr>
          <a:xfrm>
            <a:off x="542770" y="184717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kolom</a:t>
            </a:r>
            <a:r>
              <a:rPr lang="en-ID" dirty="0"/>
              <a:t> Gender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Pria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Wanita. </a:t>
            </a:r>
            <a:r>
              <a:rPr lang="en-ID" dirty="0" err="1"/>
              <a:t>Namun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konsisten</a:t>
            </a:r>
            <a:r>
              <a:rPr lang="en-ID" dirty="0"/>
              <a:t> </a:t>
            </a:r>
            <a:r>
              <a:rPr lang="en-ID" dirty="0" err="1"/>
              <a:t>ketik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record yang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Laki-Laki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Perempuan</a:t>
            </a:r>
          </a:p>
        </p:txBody>
      </p:sp>
    </p:spTree>
    <p:extLst>
      <p:ext uri="{BB962C8B-B14F-4D97-AF65-F5344CB8AC3E}">
        <p14:creationId xmlns:p14="http://schemas.microsoft.com/office/powerpoint/2010/main" val="2943294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60D0B-B97D-0CAC-D08E-A4D06548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970335-900B-BE5F-3E40-83699FDD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Duplikasi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617C2-56B5-2105-3F05-DBF3538F398B}"/>
              </a:ext>
            </a:extLst>
          </p:cNvPr>
          <p:cNvSpPr txBox="1"/>
          <p:nvPr/>
        </p:nvSpPr>
        <p:spPr>
          <a:xfrm>
            <a:off x="542770" y="1112163"/>
            <a:ext cx="1101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Atas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/record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di-input/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kali. 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DC453-5F29-64DE-F82E-947DF0146F1D}"/>
              </a:ext>
            </a:extLst>
          </p:cNvPr>
          <p:cNvSpPr/>
          <p:nvPr/>
        </p:nvSpPr>
        <p:spPr>
          <a:xfrm>
            <a:off x="455338" y="3570117"/>
            <a:ext cx="2328502" cy="599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Pengujian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A8219-2AB7-9627-DEA3-31AA002F3353}"/>
              </a:ext>
            </a:extLst>
          </p:cNvPr>
          <p:cNvSpPr txBox="1"/>
          <p:nvPr/>
        </p:nvSpPr>
        <p:spPr>
          <a:xfrm>
            <a:off x="542770" y="4245262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Pahami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mana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duplikat</a:t>
            </a:r>
            <a:r>
              <a:rPr lang="en-US" dirty="0"/>
              <a:t>, uji </a:t>
            </a:r>
            <a:r>
              <a:rPr lang="en-US" dirty="0" err="1"/>
              <a:t>duplikasi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7E19B-70D7-1480-D450-78FFDAB3F6BD}"/>
              </a:ext>
            </a:extLst>
          </p:cNvPr>
          <p:cNvSpPr txBox="1"/>
          <p:nvPr/>
        </p:nvSpPr>
        <p:spPr>
          <a:xfrm>
            <a:off x="542770" y="4614686"/>
            <a:ext cx="662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 Light" panose="020B0304020202020204" pitchFamily="34" charset="0"/>
              </a:rPr>
              <a:t>=COUNTIF()     Pivot Table    Filter    IF      CONCATENATE      &amp;</a:t>
            </a:r>
            <a:endParaRPr lang="en-ID" dirty="0">
              <a:latin typeface="Avenir Next LT Pro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4DA30-E48F-2C63-0CAC-CEE7ACEC3054}"/>
              </a:ext>
            </a:extLst>
          </p:cNvPr>
          <p:cNvSpPr txBox="1"/>
          <p:nvPr/>
        </p:nvSpPr>
        <p:spPr>
          <a:xfrm>
            <a:off x="542770" y="184717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record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invoice yang </a:t>
            </a:r>
            <a:r>
              <a:rPr lang="en-ID" dirty="0" err="1"/>
              <a:t>sama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bulanan</a:t>
            </a:r>
            <a:r>
              <a:rPr lang="en-ID" dirty="0"/>
              <a:t>, </a:t>
            </a:r>
            <a:r>
              <a:rPr lang="en-ID" dirty="0" err="1"/>
              <a:t>nama</a:t>
            </a:r>
            <a:r>
              <a:rPr lang="en-ID" dirty="0"/>
              <a:t>/no </a:t>
            </a:r>
            <a:r>
              <a:rPr lang="en-ID" dirty="0" err="1"/>
              <a:t>pegawai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kali</a:t>
            </a:r>
          </a:p>
        </p:txBody>
      </p:sp>
    </p:spTree>
    <p:extLst>
      <p:ext uri="{BB962C8B-B14F-4D97-AF65-F5344CB8AC3E}">
        <p14:creationId xmlns:p14="http://schemas.microsoft.com/office/powerpoint/2010/main" val="320218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42D48-CDA2-45A5-227F-BC0E06E6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05C8A3-DBDC-156D-10C9-673DD6F2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Keseragaman</a:t>
            </a:r>
            <a:r>
              <a:rPr lang="en-US" dirty="0">
                <a:highlight>
                  <a:srgbClr val="FFFF00"/>
                </a:highlight>
              </a:rPr>
              <a:t>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285D0-3EFE-0E4A-318C-8AC4BD6B2A0E}"/>
              </a:ext>
            </a:extLst>
          </p:cNvPr>
          <p:cNvSpPr txBox="1"/>
          <p:nvPr/>
        </p:nvSpPr>
        <p:spPr>
          <a:xfrm>
            <a:off x="542770" y="1112163"/>
            <a:ext cx="110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Sejauh</a:t>
            </a:r>
            <a:r>
              <a:rPr lang="en-US" dirty="0"/>
              <a:t> mana data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yang </a:t>
            </a:r>
            <a:r>
              <a:rPr lang="en-US" dirty="0" err="1"/>
              <a:t>sama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1954C-A458-4F81-7428-999900C3E5CB}"/>
              </a:ext>
            </a:extLst>
          </p:cNvPr>
          <p:cNvSpPr txBox="1"/>
          <p:nvPr/>
        </p:nvSpPr>
        <p:spPr>
          <a:xfrm>
            <a:off x="542770" y="1847177"/>
            <a:ext cx="110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kolom</a:t>
            </a:r>
            <a:r>
              <a:rPr lang="en-ID" dirty="0"/>
              <a:t> unit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berat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(missal kg)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Pada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pastikan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uang rupiah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transaksi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927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Desain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#field #record #file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B70E-8B5A-870F-044B-17258794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E360-47C8-A6D3-1034-B9C9BA4C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BC783F8-BEC4-732F-1304-829265C98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489399"/>
              </p:ext>
            </p:extLst>
          </p:nvPr>
        </p:nvGraphicFramePr>
        <p:xfrm>
          <a:off x="932775" y="1546699"/>
          <a:ext cx="4894093" cy="3073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243B5F-6C6C-2D02-D788-B75251D36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383623"/>
              </p:ext>
            </p:extLst>
          </p:nvPr>
        </p:nvGraphicFramePr>
        <p:xfrm>
          <a:off x="6365132" y="1546699"/>
          <a:ext cx="4894093" cy="392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6EA0B5-7AB5-4F45-8CAE-1F1C4E57C142}"/>
              </a:ext>
            </a:extLst>
          </p:cNvPr>
          <p:cNvSpPr txBox="1"/>
          <p:nvPr/>
        </p:nvSpPr>
        <p:spPr>
          <a:xfrm>
            <a:off x="838200" y="580221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Referensi: IT Auditing, James A. Hall</a:t>
            </a:r>
          </a:p>
        </p:txBody>
      </p:sp>
    </p:spTree>
    <p:extLst>
      <p:ext uri="{BB962C8B-B14F-4D97-AF65-F5344CB8AC3E}">
        <p14:creationId xmlns:p14="http://schemas.microsoft.com/office/powerpoint/2010/main" val="90241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284-D86F-B2E0-D8BA-BCD8B580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Interrogation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288D4-2BB1-CAC0-18D5-7711082A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842CA9-6670-A878-22F1-A7F69EBD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043460"/>
              </p:ext>
            </p:extLst>
          </p:nvPr>
        </p:nvGraphicFramePr>
        <p:xfrm>
          <a:off x="838200" y="1690688"/>
          <a:ext cx="10515600" cy="41666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95986">
                  <a:extLst>
                    <a:ext uri="{9D8B030D-6E8A-4147-A177-3AD203B41FA5}">
                      <a16:colId xmlns:a16="http://schemas.microsoft.com/office/drawing/2014/main" val="1291597309"/>
                    </a:ext>
                  </a:extLst>
                </a:gridCol>
                <a:gridCol w="7619614">
                  <a:extLst>
                    <a:ext uri="{9D8B030D-6E8A-4147-A177-3AD203B41FA5}">
                      <a16:colId xmlns:a16="http://schemas.microsoft.com/office/drawing/2014/main" val="2035750106"/>
                    </a:ext>
                  </a:extLst>
                </a:gridCol>
              </a:tblGrid>
              <a:tr h="537137">
                <a:tc>
                  <a:txBody>
                    <a:bodyPr/>
                    <a:lstStyle/>
                    <a:p>
                      <a:r>
                        <a:rPr lang="en-US" sz="2000" b="1" dirty="0"/>
                        <a:t>Check 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000" dirty="0"/>
                        <a:t>menguji kesalahan posisi angka pada suatu nilai tertentu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90016"/>
                  </a:ext>
                </a:extLst>
              </a:tr>
              <a:tr h="537137">
                <a:tc>
                  <a:txBody>
                    <a:bodyPr/>
                    <a:lstStyle/>
                    <a:p>
                      <a:r>
                        <a:rPr lang="en-US" sz="2000" b="1" dirty="0"/>
                        <a:t>Missing data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2000" dirty="0"/>
                        <a:t>mencari data yang tidak lengkap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76334"/>
                  </a:ext>
                </a:extLst>
              </a:tr>
              <a:tr h="927113">
                <a:tc>
                  <a:txBody>
                    <a:bodyPr/>
                    <a:lstStyle/>
                    <a:p>
                      <a:r>
                        <a:rPr lang="en-US" sz="2000" b="1" dirty="0"/>
                        <a:t>Numeric-alphabetic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 </a:t>
                      </a:r>
                      <a:r>
                        <a:rPr lang="en-US" sz="2000" dirty="0" err="1"/>
                        <a:t>berupa</a:t>
                      </a:r>
                      <a:r>
                        <a:rPr lang="en-US" sz="2000" dirty="0"/>
                        <a:t> text tidak dapat </a:t>
                      </a:r>
                      <a:r>
                        <a:rPr lang="en-US" sz="2000" dirty="0" err="1"/>
                        <a:t>direkam</a:t>
                      </a:r>
                      <a:r>
                        <a:rPr lang="en-US" sz="2000" dirty="0"/>
                        <a:t> ke </a:t>
                      </a:r>
                      <a:r>
                        <a:rPr lang="en-US" sz="2000" dirty="0" err="1"/>
                        <a:t>dalam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sel</a:t>
                      </a:r>
                      <a:r>
                        <a:rPr lang="en-US" sz="2000" dirty="0"/>
                        <a:t> yang seharusnya </a:t>
                      </a:r>
                      <a:r>
                        <a:rPr lang="en-US" sz="2000" dirty="0" err="1"/>
                        <a:t>berisi</a:t>
                      </a:r>
                      <a:r>
                        <a:rPr lang="en-US" sz="2000" dirty="0"/>
                        <a:t> data </a:t>
                      </a:r>
                      <a:r>
                        <a:rPr lang="en-US" sz="2000" dirty="0" err="1"/>
                        <a:t>numerik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08742"/>
                  </a:ext>
                </a:extLst>
              </a:tr>
              <a:tr h="537137">
                <a:tc>
                  <a:txBody>
                    <a:bodyPr/>
                    <a:lstStyle/>
                    <a:p>
                      <a:r>
                        <a:rPr lang="en-US" sz="2000" b="1" dirty="0"/>
                        <a:t>Limit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menguji</a:t>
                      </a:r>
                      <a:r>
                        <a:rPr lang="en-US" sz="2000" dirty="0"/>
                        <a:t> data yang </a:t>
                      </a:r>
                      <a:r>
                        <a:rPr lang="en-US" sz="2000" dirty="0" err="1"/>
                        <a:t>melampaui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nilai</a:t>
                      </a:r>
                      <a:r>
                        <a:rPr lang="en-US" sz="2000" dirty="0"/>
                        <a:t> batas </a:t>
                      </a:r>
                      <a:r>
                        <a:rPr lang="en-US" sz="2000" dirty="0" err="1"/>
                        <a:t>tertentu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08123"/>
                  </a:ext>
                </a:extLst>
              </a:tr>
              <a:tr h="670544">
                <a:tc>
                  <a:txBody>
                    <a:bodyPr/>
                    <a:lstStyle/>
                    <a:p>
                      <a:r>
                        <a:rPr lang="en-US" sz="2000" b="1" dirty="0"/>
                        <a:t>Range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000" dirty="0"/>
                        <a:t>menguji apakah nilainya berada di luar range yang telah ditetapkan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359673"/>
                  </a:ext>
                </a:extLst>
              </a:tr>
              <a:tr h="927113">
                <a:tc>
                  <a:txBody>
                    <a:bodyPr/>
                    <a:lstStyle/>
                    <a:p>
                      <a:r>
                        <a:rPr lang="en-US" sz="2000" b="1" dirty="0"/>
                        <a:t>Validity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menguji</a:t>
                      </a:r>
                      <a:r>
                        <a:rPr lang="en-US" sz="2000" dirty="0"/>
                        <a:t> apakah data sesuai yang </a:t>
                      </a:r>
                      <a:r>
                        <a:rPr lang="en-US" sz="2000" dirty="0" err="1"/>
                        <a:t>terekam</a:t>
                      </a:r>
                      <a:r>
                        <a:rPr lang="en-US" sz="2000" dirty="0"/>
                        <a:t> sesuai dengan </a:t>
                      </a:r>
                      <a:r>
                        <a:rPr lang="en-US" sz="2000" dirty="0" err="1"/>
                        <a:t>nilai</a:t>
                      </a:r>
                      <a:r>
                        <a:rPr lang="en-US" sz="2000" dirty="0"/>
                        <a:t> referensi yang sudah </a:t>
                      </a:r>
                      <a:r>
                        <a:rPr lang="en-US" sz="2000" dirty="0" err="1"/>
                        <a:t>ditetapkan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491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8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284-D86F-B2E0-D8BA-BCD8B580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Interrogation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288D4-2BB1-CAC0-18D5-7711082A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842CA9-6670-A878-22F1-A7F69EBD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35261"/>
              </p:ext>
            </p:extLst>
          </p:nvPr>
        </p:nvGraphicFramePr>
        <p:xfrm>
          <a:off x="838200" y="1690688"/>
          <a:ext cx="10515600" cy="24700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95986">
                  <a:extLst>
                    <a:ext uri="{9D8B030D-6E8A-4147-A177-3AD203B41FA5}">
                      <a16:colId xmlns:a16="http://schemas.microsoft.com/office/drawing/2014/main" val="1291597309"/>
                    </a:ext>
                  </a:extLst>
                </a:gridCol>
                <a:gridCol w="7619614">
                  <a:extLst>
                    <a:ext uri="{9D8B030D-6E8A-4147-A177-3AD203B41FA5}">
                      <a16:colId xmlns:a16="http://schemas.microsoft.com/office/drawing/2014/main" val="2035750106"/>
                    </a:ext>
                  </a:extLst>
                </a:gridCol>
              </a:tblGrid>
              <a:tr h="537137">
                <a:tc>
                  <a:txBody>
                    <a:bodyPr/>
                    <a:lstStyle/>
                    <a:p>
                      <a:r>
                        <a:rPr lang="en-US" sz="2000" b="1" dirty="0"/>
                        <a:t>Reasonableness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000" dirty="0"/>
                        <a:t>data tidak dapat direkam jika tidak lolos uji kewajaran tertentu, misalnya: data registrasi mahasiswa tidak dapat terekam jika tahun lulus SLTA mendahului tahun lulus SD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90016"/>
                  </a:ext>
                </a:extLst>
              </a:tr>
              <a:tr h="537137">
                <a:tc>
                  <a:txBody>
                    <a:bodyPr/>
                    <a:lstStyle/>
                    <a:p>
                      <a:r>
                        <a:rPr lang="en-US" sz="2000" b="1" dirty="0"/>
                        <a:t>Sign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2000" dirty="0"/>
                        <a:t>data tertentu tidak dapat direkam jika nilainya minus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376334"/>
                  </a:ext>
                </a:extLst>
              </a:tr>
              <a:tr h="927113">
                <a:tc>
                  <a:txBody>
                    <a:bodyPr/>
                    <a:lstStyle/>
                    <a:p>
                      <a:r>
                        <a:rPr lang="en-US" sz="2000" b="1" dirty="0"/>
                        <a:t>Sequence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menguji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urutan</a:t>
                      </a:r>
                      <a:r>
                        <a:rPr lang="en-US" sz="2000" dirty="0"/>
                        <a:t> 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7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284-D86F-B2E0-D8BA-BCD8B580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Interrogation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288D4-2BB1-CAC0-18D5-7711082A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842CA9-6670-A878-22F1-A7F69EBD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666158"/>
              </p:ext>
            </p:extLst>
          </p:nvPr>
        </p:nvGraphicFramePr>
        <p:xfrm>
          <a:off x="838200" y="1690688"/>
          <a:ext cx="10515600" cy="13715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95986">
                  <a:extLst>
                    <a:ext uri="{9D8B030D-6E8A-4147-A177-3AD203B41FA5}">
                      <a16:colId xmlns:a16="http://schemas.microsoft.com/office/drawing/2014/main" val="1291597309"/>
                    </a:ext>
                  </a:extLst>
                </a:gridCol>
                <a:gridCol w="7619614">
                  <a:extLst>
                    <a:ext uri="{9D8B030D-6E8A-4147-A177-3AD203B41FA5}">
                      <a16:colId xmlns:a16="http://schemas.microsoft.com/office/drawing/2014/main" val="2035750106"/>
                    </a:ext>
                  </a:extLst>
                </a:gridCol>
              </a:tblGrid>
              <a:tr h="537137">
                <a:tc>
                  <a:txBody>
                    <a:bodyPr/>
                    <a:lstStyle/>
                    <a:p>
                      <a:r>
                        <a:rPr lang="en-US" sz="2000" b="1" dirty="0"/>
                        <a:t>Internal and external label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menguji</a:t>
                      </a:r>
                      <a:r>
                        <a:rPr lang="en-US" sz="2000" dirty="0"/>
                        <a:t> apakah file yang </a:t>
                      </a:r>
                      <a:r>
                        <a:rPr lang="en-US" sz="2000" dirty="0" err="1"/>
                        <a:t>sedang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diproses</a:t>
                      </a:r>
                      <a:r>
                        <a:rPr lang="en-US" sz="2000" dirty="0"/>
                        <a:t> adalah yang sebenarnya diminta oleh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08123"/>
                  </a:ext>
                </a:extLst>
              </a:tr>
              <a:tr h="670544">
                <a:tc>
                  <a:txBody>
                    <a:bodyPr/>
                    <a:lstStyle/>
                    <a:p>
                      <a:r>
                        <a:rPr lang="en-US" sz="2000" b="1" dirty="0"/>
                        <a:t>Version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000" dirty="0"/>
                        <a:t>menguji apakah versi file yang sedang diproses adalah yang benar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359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56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96E0-3715-9E62-299F-CC256B3B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Input pada Ms. Excel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6F501-400E-88A5-F85E-3E2FB217B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</p:spTree>
    <p:extLst>
      <p:ext uri="{BB962C8B-B14F-4D97-AF65-F5344CB8AC3E}">
        <p14:creationId xmlns:p14="http://schemas.microsoft.com/office/powerpoint/2010/main" val="64478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1276</Words>
  <Application>Microsoft Office PowerPoint</Application>
  <PresentationFormat>Widescreen</PresentationFormat>
  <Paragraphs>253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Avenir Next LT Pro Light</vt:lpstr>
      <vt:lpstr>Britannic Bold</vt:lpstr>
      <vt:lpstr>Calibri</vt:lpstr>
      <vt:lpstr>Monotype Corsiva</vt:lpstr>
      <vt:lpstr>Segoe UI</vt:lpstr>
      <vt:lpstr>Source Serif Pro Black</vt:lpstr>
      <vt:lpstr>Office Theme</vt:lpstr>
      <vt:lpstr>Pengendalian Aplikasi I</vt:lpstr>
      <vt:lpstr>PowerPoint Presentation</vt:lpstr>
      <vt:lpstr>PowerPoint Presentation</vt:lpstr>
      <vt:lpstr>Contoh Desain Pengendalian Input</vt:lpstr>
      <vt:lpstr>Contoh Pengendalian Input</vt:lpstr>
      <vt:lpstr>Field Interrogation</vt:lpstr>
      <vt:lpstr>Record Interrogation</vt:lpstr>
      <vt:lpstr>File Interrogation</vt:lpstr>
      <vt:lpstr>Simulasi Pengendalian Input pada Ms. Excel</vt:lpstr>
      <vt:lpstr>Membuat Pengendalian Input</vt:lpstr>
      <vt:lpstr>ToE atas Pengendalian Input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Pengendalian Aplikasi</vt:lpstr>
      <vt:lpstr>Pengujian Akurasi Data</vt:lpstr>
      <vt:lpstr>Pengujian Konsistensi Data</vt:lpstr>
      <vt:lpstr>Pengujian Duplikasi Data</vt:lpstr>
      <vt:lpstr>Pengujian Keseragaman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39</cp:revision>
  <dcterms:created xsi:type="dcterms:W3CDTF">2023-09-18T04:21:25Z</dcterms:created>
  <dcterms:modified xsi:type="dcterms:W3CDTF">2024-03-24T04:16:28Z</dcterms:modified>
</cp:coreProperties>
</file>